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58" r:id="rId1"/>
  </p:sldMasterIdLst>
  <p:notesMasterIdLst>
    <p:notesMasterId r:id="rId17"/>
  </p:notesMasterIdLst>
  <p:handoutMasterIdLst>
    <p:handoutMasterId r:id="rId18"/>
  </p:handoutMasterIdLst>
  <p:sldIdLst>
    <p:sldId id="337" r:id="rId2"/>
    <p:sldId id="343" r:id="rId3"/>
    <p:sldId id="286" r:id="rId4"/>
    <p:sldId id="341" r:id="rId5"/>
    <p:sldId id="336" r:id="rId6"/>
    <p:sldId id="328" r:id="rId7"/>
    <p:sldId id="329" r:id="rId8"/>
    <p:sldId id="332" r:id="rId9"/>
    <p:sldId id="331" r:id="rId10"/>
    <p:sldId id="333" r:id="rId11"/>
    <p:sldId id="334" r:id="rId12"/>
    <p:sldId id="335" r:id="rId13"/>
    <p:sldId id="338" r:id="rId14"/>
    <p:sldId id="339" r:id="rId15"/>
    <p:sldId id="340" r:id="rId1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30">
          <p15:clr>
            <a:srgbClr val="A4A3A4"/>
          </p15:clr>
        </p15:guide>
        <p15:guide id="2" orient="horz" pos="3975">
          <p15:clr>
            <a:srgbClr val="A4A3A4"/>
          </p15:clr>
        </p15:guide>
        <p15:guide id="3" orient="horz" pos="935">
          <p15:clr>
            <a:srgbClr val="A4A3A4"/>
          </p15:clr>
        </p15:guide>
        <p15:guide id="4" orient="horz" pos="390">
          <p15:clr>
            <a:srgbClr val="A4A3A4"/>
          </p15:clr>
        </p15:guide>
        <p15:guide id="5" pos="368">
          <p15:clr>
            <a:srgbClr val="A4A3A4"/>
          </p15:clr>
        </p15:guide>
        <p15:guide id="6" pos="539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967" autoAdjust="0"/>
    <p:restoredTop sz="94461" autoAdjust="0"/>
  </p:normalViewPr>
  <p:slideViewPr>
    <p:cSldViewPr snapToGrid="0" snapToObjects="1" showGuides="1">
      <p:cViewPr varScale="1">
        <p:scale>
          <a:sx n="107" d="100"/>
          <a:sy n="107" d="100"/>
        </p:scale>
        <p:origin x="792" y="176"/>
      </p:cViewPr>
      <p:guideLst>
        <p:guide orient="horz" pos="1030"/>
        <p:guide orient="horz" pos="3975"/>
        <p:guide orient="horz" pos="935"/>
        <p:guide orient="horz" pos="390"/>
        <p:guide pos="368"/>
        <p:guide pos="539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 showGuides="1">
      <p:cViewPr varScale="1">
        <p:scale>
          <a:sx n="122" d="100"/>
          <a:sy n="122" d="100"/>
        </p:scale>
        <p:origin x="4914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i Altıntaş" userId="871cd2f06eebac03" providerId="LiveId" clId="{83E639F6-870F-7946-A9C5-C93E780EC0E2}"/>
  </pc:docChgLst>
  <pc:docChgLst>
    <pc:chgData name="Ali Altıntaş" userId="871cd2f06eebac03" providerId="LiveId" clId="{8A7E6CEA-6150-4D4B-A4B7-81EC2990B4FF}"/>
    <pc:docChg chg="modSld">
      <pc:chgData name="Ali Altıntaş" userId="871cd2f06eebac03" providerId="LiveId" clId="{8A7E6CEA-6150-4D4B-A4B7-81EC2990B4FF}" dt="2019-04-09T06:53:02.526" v="1" actId="20577"/>
      <pc:docMkLst>
        <pc:docMk/>
      </pc:docMkLst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Pladsholder til dato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8F9E11-F642-4BF2-B4DC-AF7D35EA7551}" type="datetimeFigureOut">
              <a:rPr lang="en-GB" smtClean="0"/>
              <a:t>15/05/2019</a:t>
            </a:fld>
            <a:endParaRPr lang="en-GB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A371A3-64EC-4735-8565-D99D7827967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92714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72A38B-F9FA-4036-A084-652409E98F08}" type="datetimeFigureOut">
              <a:rPr lang="en-GB" smtClean="0"/>
              <a:t>15/05/2019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436F85-577F-4A92-A47F-D540A2BCC8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8091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38465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59131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hyperlink" Target="http://www.designguide.ku.dk/ku/skabeloner/powerpoint/praesentationer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hyperlink" Target="http://image.ku.dk/lightbox/211/13407586855728741badb20/" TargetMode="Externa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lar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9144000" cy="6858000"/>
          </a:xfrm>
          <a:blipFill>
            <a:blip r:embed="rId2"/>
            <a:stretch>
              <a:fillRect/>
            </a:stretch>
          </a:blipFill>
        </p:spPr>
        <p:txBody>
          <a:bodyPr lIns="4932000" tIns="360000" anchor="ctr" anchorCtr="0"/>
          <a:lstStyle>
            <a:lvl1pPr marL="0" indent="0" algn="l">
              <a:buNone/>
              <a:defRPr sz="24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 Click icon to </a:t>
            </a:r>
            <a:br>
              <a:rPr lang="en-GB" dirty="0"/>
            </a:br>
            <a:r>
              <a:rPr lang="en-GB" dirty="0"/>
              <a:t>insert image</a:t>
            </a:r>
          </a:p>
        </p:txBody>
      </p:sp>
      <p:sp>
        <p:nvSpPr>
          <p:cNvPr id="2" name="Titel 2"/>
          <p:cNvSpPr>
            <a:spLocks noGrp="1"/>
          </p:cNvSpPr>
          <p:nvPr>
            <p:ph type="ctrTitle"/>
          </p:nvPr>
        </p:nvSpPr>
        <p:spPr>
          <a:xfrm>
            <a:off x="0" y="691816"/>
            <a:ext cx="4469607" cy="5474035"/>
          </a:xfrm>
          <a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7746833" y="-385200"/>
            <a:ext cx="61123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5F63992-81DD-4E59-90FA-74361159722F}" type="datetime1">
              <a:rPr lang="en-GB" smtClean="0"/>
              <a:t>15/05/2019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2427371" y="-385200"/>
            <a:ext cx="523587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8441657" y="-385200"/>
            <a:ext cx="28631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7375" y="4053600"/>
            <a:ext cx="3564334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87375" y="3007286"/>
            <a:ext cx="3564334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1020200"/>
            <a:ext cx="3564334" cy="1763813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8290818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587376" y="1635125"/>
            <a:ext cx="7967662" cy="4667250"/>
          </a:xfrm>
          <a:blipFill>
            <a:blip r:embed="rId2"/>
            <a:stretch>
              <a:fillRect/>
            </a:stretch>
          </a:blipFill>
        </p:spPr>
        <p:txBody>
          <a:bodyPr lIns="0" tIns="2304000" rIns="0" anchor="t" anchorCtr="0"/>
          <a:lstStyle>
            <a:lvl1pPr marL="0" indent="0" algn="ctr">
              <a:buNone/>
              <a:defRPr sz="24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7376" y="619125"/>
            <a:ext cx="7967663" cy="865188"/>
          </a:xfrm>
        </p:spPr>
        <p:txBody>
          <a:bodyPr/>
          <a:lstStyle/>
          <a:p>
            <a:r>
              <a:rPr lang="en-GB" dirty="0"/>
              <a:t>Click to add title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2F889-A811-4C65-BC10-FC6818A20D47}" type="datetime1">
              <a:rPr lang="en-GB" smtClean="0"/>
              <a:t>15/05/2019</a:t>
            </a:fld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191671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ext label right and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2"/>
            <a:ext cx="9144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4932000" anchor="ctr" anchorCtr="0"/>
          <a:lstStyle>
            <a:lvl1pPr marL="0" indent="0" algn="r">
              <a:buNone/>
              <a:defRPr sz="2400" baseline="0">
                <a:solidFill>
                  <a:schemeClr val="tx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</a:t>
            </a:r>
            <a:br>
              <a:rPr lang="en-GB" dirty="0"/>
            </a:br>
            <a:r>
              <a:rPr lang="en-GB" dirty="0"/>
              <a:t>insert image   </a:t>
            </a:r>
            <a:br>
              <a:rPr lang="en-GB" dirty="0"/>
            </a:b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682728" y="4903567"/>
            <a:ext cx="4461272" cy="1398808"/>
          </a:xfrm>
          <a:solidFill>
            <a:srgbClr val="A31D20">
              <a:alpha val="95000"/>
            </a:srgbClr>
          </a:solidFill>
        </p:spPr>
        <p:txBody>
          <a:bodyPr lIns="252000" tIns="144000" rIns="540000" bIns="144000" anchor="t" anchorCtr="0"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text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AFF43-DB95-4864-B236-B0B6E8F4F2A0}" type="datetime1">
              <a:rPr lang="en-GB" smtClean="0"/>
              <a:t>15/05/2019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605502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ext label lef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2"/>
            <a:ext cx="9144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4932000" anchor="ctr" anchorCtr="0"/>
          <a:lstStyle>
            <a:lvl1pPr marL="0" indent="0" algn="r">
              <a:buNone/>
              <a:defRPr sz="24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</a:t>
            </a:r>
            <a:br>
              <a:rPr lang="en-GB" dirty="0"/>
            </a:br>
            <a:r>
              <a:rPr lang="en-GB" dirty="0"/>
              <a:t>insert image   </a:t>
            </a:r>
            <a:br>
              <a:rPr lang="en-GB" dirty="0"/>
            </a:b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0" y="4903567"/>
            <a:ext cx="4461272" cy="1398808"/>
          </a:xfrm>
          <a:solidFill>
            <a:srgbClr val="A31D20">
              <a:alpha val="95000"/>
            </a:srgbClr>
          </a:solidFill>
        </p:spPr>
        <p:txBody>
          <a:bodyPr lIns="576000" tIns="144000" rIns="252000" bIns="144000" anchor="t" anchorCtr="0"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text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9B226-DDC5-405C-8EA3-5453C1E8EB5D}" type="datetime1">
              <a:rPr lang="en-GB" smtClean="0"/>
              <a:t>15/05/2019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945602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label righ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2"/>
            <a:ext cx="9144000" cy="6523149"/>
          </a:xfrm>
          <a:blipFill>
            <a:blip r:embed="rId2"/>
            <a:stretch>
              <a:fillRect/>
            </a:stretch>
          </a:blipFill>
        </p:spPr>
        <p:txBody>
          <a:bodyPr lIns="0" tIns="360000" rIns="4932000" anchor="ctr" anchorCtr="0"/>
          <a:lstStyle>
            <a:lvl1pPr marL="0" indent="0" algn="r">
              <a:buNone/>
              <a:defRPr sz="2400" baseline="0"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</a:t>
            </a:r>
            <a:br>
              <a:rPr lang="en-GB" dirty="0"/>
            </a:br>
            <a:r>
              <a:rPr lang="en-GB" dirty="0"/>
              <a:t>insert image   </a:t>
            </a:r>
            <a:br>
              <a:rPr lang="en-GB" dirty="0"/>
            </a:br>
            <a:endParaRPr lang="en-GB" dirty="0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3E65C-360B-4039-AB89-06F19BC315AD}" type="datetime1">
              <a:rPr lang="en-GB" smtClean="0"/>
              <a:t>15/05/2019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4682728" y="2036763"/>
            <a:ext cx="4461272" cy="4265612"/>
          </a:xfrm>
          <a:solidFill>
            <a:schemeClr val="accent1">
              <a:alpha val="95000"/>
            </a:schemeClr>
          </a:solidFill>
        </p:spPr>
        <p:txBody>
          <a:bodyPr lIns="252000" tIns="144000" rIns="540000" bIns="144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536575" indent="-271463">
              <a:tabLst/>
              <a:defRPr>
                <a:solidFill>
                  <a:schemeClr val="bg1"/>
                </a:solidFill>
              </a:defRPr>
            </a:lvl2pPr>
            <a:lvl3pPr marL="536575" indent="-271463">
              <a:defRPr sz="2000">
                <a:solidFill>
                  <a:schemeClr val="bg1"/>
                </a:solidFill>
              </a:defRPr>
            </a:lvl3pPr>
            <a:lvl4pPr marL="536575" indent="-271463">
              <a:defRPr sz="2000">
                <a:solidFill>
                  <a:schemeClr val="bg1"/>
                </a:solidFill>
              </a:defRPr>
            </a:lvl4pPr>
            <a:lvl5pPr marL="536575" indent="-271463"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7580104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label lef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34852"/>
            <a:ext cx="9144000" cy="6523149"/>
          </a:xfrm>
          <a:blipFill>
            <a:blip r:embed="rId2"/>
            <a:stretch>
              <a:fillRect/>
            </a:stretch>
          </a:blipFill>
        </p:spPr>
        <p:txBody>
          <a:bodyPr lIns="4932000" tIns="360000" rIns="0" anchor="ctr" anchorCtr="0"/>
          <a:lstStyle>
            <a:lvl1pPr marL="0" indent="0" algn="l">
              <a:buNone/>
              <a:defRPr sz="24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 Click icon to </a:t>
            </a:r>
            <a:br>
              <a:rPr lang="en-GB" dirty="0"/>
            </a:br>
            <a:r>
              <a:rPr lang="en-GB" dirty="0"/>
              <a:t>insert image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A19FB-3072-4077-AA42-D28791A679DA}" type="datetime1">
              <a:rPr lang="en-GB" smtClean="0"/>
              <a:t>15/05/2019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0" y="2036763"/>
            <a:ext cx="4461272" cy="4265612"/>
          </a:xfrm>
          <a:solidFill>
            <a:schemeClr val="accent1">
              <a:alpha val="95000"/>
            </a:schemeClr>
          </a:solidFill>
        </p:spPr>
        <p:txBody>
          <a:bodyPr lIns="576000" tIns="144000" rIns="252000" bIns="144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536575" indent="-271463">
              <a:defRPr>
                <a:solidFill>
                  <a:schemeClr val="bg1"/>
                </a:solidFill>
              </a:defRPr>
            </a:lvl2pPr>
            <a:lvl3pPr marL="536575" indent="-271463">
              <a:defRPr sz="2000">
                <a:solidFill>
                  <a:schemeClr val="bg1"/>
                </a:solidFill>
              </a:defRPr>
            </a:lvl3pPr>
            <a:lvl4pPr marL="536575" indent="-271463">
              <a:defRPr sz="2000">
                <a:solidFill>
                  <a:schemeClr val="bg1"/>
                </a:solidFill>
              </a:defRPr>
            </a:lvl4pPr>
            <a:lvl5pPr marL="536575" indent="-271463"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1472760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ital bullet lis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BC56-A7A8-4003-BEB7-E47F01DF87DF}" type="datetime1">
              <a:rPr lang="en-GB" smtClean="0"/>
              <a:t>15/05/2019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4" y="622301"/>
            <a:ext cx="7967663" cy="5681002"/>
          </a:xfrm>
          <a:noFill/>
        </p:spPr>
        <p:txBody>
          <a:bodyPr lIns="0" tIns="0" rIns="0" bIns="0"/>
          <a:lstStyle>
            <a:lvl1pPr marL="336947" indent="-336947" algn="l" defTabSz="6858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18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36947" indent="-336947" algn="l" defTabSz="6858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18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336947" indent="-336947" algn="l" defTabSz="6858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18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336947" indent="-336947" algn="l" defTabSz="6858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18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336947" indent="-336947" algn="l" defTabSz="685800" rtl="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lang="da-DK" sz="4800" b="0" kern="1200" cap="all" spc="18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9878392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a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kstfelt 8"/>
          <p:cNvSpPr txBox="1"/>
          <p:nvPr userDrawn="1"/>
        </p:nvSpPr>
        <p:spPr>
          <a:xfrm>
            <a:off x="456070" y="612884"/>
            <a:ext cx="875714" cy="1823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250" b="1" dirty="0">
                <a:solidFill>
                  <a:schemeClr val="bg1"/>
                </a:solidFill>
              </a:rPr>
              <a:t>”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6F94A-E0B8-4DFD-A908-EFEAB82AF80D}" type="datetime1">
              <a:rPr lang="en-GB" smtClean="0"/>
              <a:t>15/05/2019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1633538"/>
            <a:ext cx="7967663" cy="4110037"/>
          </a:xfrm>
          <a:noFill/>
        </p:spPr>
        <p:txBody>
          <a:bodyPr lIns="0" tIns="0" rIns="0" bIns="0" anchor="t" anchorCtr="0"/>
          <a:lstStyle>
            <a:lvl1pPr marL="0" indent="0" algn="l" defTabSz="6858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48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36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36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36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da-DK" sz="3600" b="1" kern="1200" cap="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7375" y="5934971"/>
            <a:ext cx="7967663" cy="367404"/>
          </a:xfrm>
        </p:spPr>
        <p:txBody>
          <a:bodyPr>
            <a:normAutofit/>
          </a:bodyPr>
          <a:lstStyle>
            <a:lvl1pPr marL="0" indent="0">
              <a:buNone/>
              <a:defRPr sz="24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Name, source</a:t>
            </a:r>
          </a:p>
        </p:txBody>
      </p:sp>
    </p:spTree>
    <p:extLst>
      <p:ext uri="{BB962C8B-B14F-4D97-AF65-F5344CB8AC3E}">
        <p14:creationId xmlns:p14="http://schemas.microsoft.com/office/powerpoint/2010/main" val="4142963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mirrored text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063E39-AF6B-40E3-8BF3-7E834A04E609}" type="datetime1">
              <a:rPr lang="en-GB" smtClean="0"/>
              <a:t>15/05/2019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9" name="Pladsholder til tekst 9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1633538"/>
            <a:ext cx="3868583" cy="4669764"/>
          </a:xfrm>
          <a:noFill/>
        </p:spPr>
        <p:txBody>
          <a:bodyPr lIns="0" tIns="0" rIns="0" bIns="0"/>
          <a:lstStyle>
            <a:lvl1pPr marL="0" indent="0" algn="r" defTabSz="685800" rtl="0" eaLnBrk="1" latinLnBrk="0" hangingPunct="1">
              <a:lnSpc>
                <a:spcPct val="90000"/>
              </a:lnSpc>
              <a:spcAft>
                <a:spcPts val="9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r" defTabSz="685800" rtl="0" eaLnBrk="1" latinLnBrk="0" hangingPunct="1">
              <a:lnSpc>
                <a:spcPct val="90000"/>
              </a:lnSpc>
              <a:spcAft>
                <a:spcPts val="9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r" defTabSz="685800" rtl="0" eaLnBrk="1" latinLnBrk="0" hangingPunct="1">
              <a:lnSpc>
                <a:spcPct val="90000"/>
              </a:lnSpc>
              <a:spcAft>
                <a:spcPts val="9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r" defTabSz="685800" rtl="0" eaLnBrk="1" latinLnBrk="0" hangingPunct="1">
              <a:lnSpc>
                <a:spcPct val="90000"/>
              </a:lnSpc>
              <a:spcAft>
                <a:spcPts val="900"/>
              </a:spcAft>
              <a:buFont typeface="Arial" panose="020B0604020202020204" pitchFamily="34" charset="0"/>
              <a:buNone/>
              <a:defRPr lang="da-DK" sz="3600" b="1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r" defTabSz="685800" rtl="0" eaLnBrk="1" latinLnBrk="0" hangingPunct="1">
              <a:lnSpc>
                <a:spcPct val="90000"/>
              </a:lnSpc>
              <a:spcAft>
                <a:spcPts val="900"/>
              </a:spcAft>
              <a:buFont typeface="Arial" panose="020B0604020202020204" pitchFamily="34" charset="0"/>
              <a:buNone/>
              <a:defRPr lang="da-DK" sz="3600" b="1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6" hasCustomPrompt="1"/>
          </p:nvPr>
        </p:nvSpPr>
        <p:spPr>
          <a:xfrm>
            <a:off x="4678760" y="1633538"/>
            <a:ext cx="3876278" cy="4669764"/>
          </a:xfrm>
          <a:noFill/>
        </p:spPr>
        <p:txBody>
          <a:bodyPr lIns="0" tIns="0" rIns="0" bIns="0"/>
          <a:lstStyle>
            <a:lvl1pPr marL="0" indent="0" algn="l" defTabSz="685800" rtl="0" eaLnBrk="1" latinLnBrk="0" hangingPunct="1">
              <a:lnSpc>
                <a:spcPct val="90000"/>
              </a:lnSpc>
              <a:spcAft>
                <a:spcPts val="9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90000"/>
              </a:lnSpc>
              <a:spcAft>
                <a:spcPts val="9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90000"/>
              </a:lnSpc>
              <a:spcAft>
                <a:spcPts val="9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90000"/>
              </a:lnSpc>
              <a:spcAft>
                <a:spcPts val="900"/>
              </a:spcAft>
              <a:buFont typeface="Arial" panose="020B0604020202020204" pitchFamily="34" charset="0"/>
              <a:buNone/>
              <a:defRPr lang="da-DK" sz="36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90000"/>
              </a:lnSpc>
              <a:spcAft>
                <a:spcPts val="900"/>
              </a:spcAft>
              <a:buFont typeface="Arial" panose="020B0604020202020204" pitchFamily="34" charset="0"/>
              <a:buNone/>
              <a:defRPr lang="da-DK" sz="3600" b="0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  <a:p>
            <a:pPr lvl="3"/>
            <a:r>
              <a:rPr lang="en-GB" dirty="0"/>
              <a:t>4</a:t>
            </a:r>
          </a:p>
          <a:p>
            <a:pPr lvl="4"/>
            <a:r>
              <a:rPr lang="en-GB" dirty="0"/>
              <a:t>5</a:t>
            </a:r>
          </a:p>
        </p:txBody>
      </p:sp>
      <p:sp>
        <p:nvSpPr>
          <p:cNvPr id="7" name="Titel 1"/>
          <p:cNvSpPr>
            <a:spLocks noGrp="1"/>
          </p:cNvSpPr>
          <p:nvPr>
            <p:ph type="title"/>
          </p:nvPr>
        </p:nvSpPr>
        <p:spPr>
          <a:xfrm>
            <a:off x="587377" y="622300"/>
            <a:ext cx="7967662" cy="84931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273087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ing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EC2F4-462D-4BD4-9025-86FD7D8AF145}" type="datetime1">
              <a:rPr lang="en-GB" smtClean="0"/>
              <a:t>15/05/2019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587375" y="1633537"/>
            <a:ext cx="7967663" cy="4668837"/>
          </a:xfrm>
        </p:spPr>
        <p:txBody>
          <a:bodyPr anchor="t" anchorCtr="0"/>
          <a:lstStyle>
            <a:lvl1pPr>
              <a:defRPr sz="6400" b="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5438843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7375" y="619125"/>
            <a:ext cx="7967663" cy="865188"/>
          </a:xfrm>
        </p:spPr>
        <p:txBody>
          <a:bodyPr/>
          <a:lstStyle/>
          <a:p>
            <a:r>
              <a:rPr lang="en-GB" dirty="0"/>
              <a:t>Click to add title</a:t>
            </a:r>
          </a:p>
        </p:txBody>
      </p:sp>
      <p:sp>
        <p:nvSpPr>
          <p:cNvPr id="3" name="Pladsholder til dato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EC015-C244-4BA1-A831-6C8E63A96CC2}" type="datetime1">
              <a:rPr lang="en-GB" smtClean="0"/>
              <a:t>15/05/2019</a:t>
            </a:fld>
            <a:endParaRPr lang="en-GB" dirty="0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609304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small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9144000" cy="6858000"/>
          </a:xfrm>
          <a:blipFill>
            <a:blip r:embed="rId2"/>
            <a:stretch>
              <a:fillRect/>
            </a:stretch>
          </a:blipFill>
        </p:spPr>
        <p:txBody>
          <a:bodyPr lIns="4932000" tIns="360000" anchor="ctr" anchorCtr="0"/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da-DK" sz="24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 Click icon to </a:t>
            </a:r>
            <a:br>
              <a:rPr lang="en-GB" dirty="0"/>
            </a:br>
            <a:r>
              <a:rPr lang="en-GB" dirty="0"/>
              <a:t>insert image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7746833" y="-385200"/>
            <a:ext cx="61123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94BAEE1E-B5FD-4740-ACDA-6CAFC8D24650}" type="datetime1">
              <a:rPr lang="en-GB" smtClean="0"/>
              <a:t>15/05/2019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2427371" y="-385200"/>
            <a:ext cx="523587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8441657" y="-385200"/>
            <a:ext cx="28631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2271092"/>
            <a:ext cx="4469607" cy="3895200"/>
          </a:xfrm>
          <a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26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7374" y="4042705"/>
            <a:ext cx="3563425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8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3" y="2610941"/>
            <a:ext cx="3563426" cy="121292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96780345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D4858-3149-45CE-A7BF-0594A400CFEA}" type="datetime1">
              <a:rPr lang="en-GB" smtClean="0"/>
              <a:t>15/05/2019</a:t>
            </a:fld>
            <a:endParaRPr lang="en-GB" dirty="0"/>
          </a:p>
        </p:txBody>
      </p:sp>
      <p:sp>
        <p:nvSpPr>
          <p:cNvPr id="3" name="Pladsholder til sidefod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315452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358597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User gu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/>
          <p:cNvSpPr txBox="1">
            <a:spLocks/>
          </p:cNvSpPr>
          <p:nvPr userDrawn="1"/>
        </p:nvSpPr>
        <p:spPr>
          <a:xfrm>
            <a:off x="587376" y="619126"/>
            <a:ext cx="7967662" cy="86518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lnSpc>
                <a:spcPct val="100000"/>
              </a:lnSpc>
              <a:spcBef>
                <a:spcPct val="0"/>
              </a:spcBef>
              <a:buNone/>
              <a:defRPr sz="3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GB" sz="3000" dirty="0">
                <a:solidFill>
                  <a:schemeClr val="tx1"/>
                </a:solidFill>
              </a:rPr>
              <a:t>User guide </a:t>
            </a:r>
            <a:r>
              <a:rPr lang="en-GB" sz="1800" dirty="0">
                <a:solidFill>
                  <a:schemeClr val="tx1"/>
                </a:solidFill>
              </a:rPr>
              <a:t>– delete before use</a:t>
            </a:r>
          </a:p>
        </p:txBody>
      </p:sp>
      <p:sp>
        <p:nvSpPr>
          <p:cNvPr id="46" name="Text Box 48"/>
          <p:cNvSpPr txBox="1">
            <a:spLocks noChangeArrowheads="1"/>
          </p:cNvSpPr>
          <p:nvPr userDrawn="1"/>
        </p:nvSpPr>
        <p:spPr bwMode="auto">
          <a:xfrm>
            <a:off x="587376" y="1640495"/>
            <a:ext cx="1750290" cy="38769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UCPH PowerPoint templates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When you open PowerPoint on your UCPH computer, </a:t>
            </a:r>
            <a:r>
              <a:rPr lang="en-GB" sz="800" kern="1200" dirty="0">
                <a:solidFill>
                  <a:schemeClr val="tx1"/>
                </a:solidFill>
                <a:effectLst/>
                <a:latin typeface="Arial" charset="0"/>
                <a:ea typeface="Calibri" panose="020F0502020204030204" pitchFamily="34" charset="0"/>
                <a:cs typeface="Times New Roman" panose="02020603050405020304" pitchFamily="18" charset="0"/>
              </a:rPr>
              <a:t>PowerPoint opens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a template in 4:3 format with an English UCPH logo.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When you click on the UCPH tab in the toolbar, click "Select Template" to choose between templates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Danish and English 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4:3 and 16:9 formats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 "full" or "empty" versions (in the full version there is an example of each slide type in the left-hand window)</a:t>
            </a:r>
          </a:p>
          <a:p>
            <a:pPr marL="88900" indent="-88900" eaLnBrk="1" hangingPunct="1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as well as an example slide with text in English.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If you use a 'full' version, you must delete the slides you do not want to use.</a:t>
            </a:r>
            <a:b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Mac users and others can download PowerPoint templates at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800" dirty="0">
                <a:solidFill>
                  <a:schemeClr val="accent4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www.designguide.ku.dk/ku/skabeloner/powerpoint/praesentationer/</a:t>
            </a:r>
            <a:endParaRPr lang="en-GB" sz="800" dirty="0">
              <a:solidFill>
                <a:schemeClr val="accent4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7" name="Text Box 48"/>
          <p:cNvSpPr txBox="1">
            <a:spLocks noChangeArrowheads="1"/>
          </p:cNvSpPr>
          <p:nvPr userDrawn="1"/>
        </p:nvSpPr>
        <p:spPr bwMode="auto">
          <a:xfrm>
            <a:off x="2570384" y="3966227"/>
            <a:ext cx="1755548" cy="189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 your unit name (e.g. your department), page numbers and the date</a:t>
            </a:r>
            <a:endParaRPr lang="en-GB" sz="8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1.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Click on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Insert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in the top menu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2.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Select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Header and Footer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3.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Fill in the fields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4.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Select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Apply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to all 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or </a:t>
            </a:r>
            <a:r>
              <a:rPr lang="en-GB" sz="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Apply</a:t>
            </a: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if it is only to be used on a single slide</a:t>
            </a:r>
          </a:p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GB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The information goes on the right-hand side of the page in the grey top bar.</a:t>
            </a:r>
          </a:p>
        </p:txBody>
      </p:sp>
      <p:sp>
        <p:nvSpPr>
          <p:cNvPr id="48" name="Text Box 48"/>
          <p:cNvSpPr txBox="1">
            <a:spLocks noChangeArrowheads="1"/>
          </p:cNvSpPr>
          <p:nvPr userDrawn="1"/>
        </p:nvSpPr>
        <p:spPr bwMode="auto">
          <a:xfrm>
            <a:off x="587375" y="5688880"/>
            <a:ext cx="189959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Create a new slide (2010 + 2013 and 2016 version) 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en-GB" altLang="da-DK" sz="8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on </a:t>
            </a: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Home</a:t>
            </a:r>
          </a:p>
        </p:txBody>
      </p:sp>
      <p:pic>
        <p:nvPicPr>
          <p:cNvPr id="49" name="Billede 40"/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57637" y="2896656"/>
            <a:ext cx="395416" cy="126627"/>
          </a:xfrm>
          <a:prstGeom prst="rect">
            <a:avLst/>
          </a:prstGeom>
        </p:spPr>
      </p:pic>
      <p:sp>
        <p:nvSpPr>
          <p:cNvPr id="50" name="Text Box 48"/>
          <p:cNvSpPr txBox="1">
            <a:spLocks noChangeArrowheads="1"/>
          </p:cNvSpPr>
          <p:nvPr userDrawn="1"/>
        </p:nvSpPr>
        <p:spPr bwMode="auto">
          <a:xfrm>
            <a:off x="2570384" y="2582327"/>
            <a:ext cx="1624241" cy="600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Replace slide type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en-GB" altLang="da-DK" sz="8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on </a:t>
            </a: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Home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Select 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Layout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to change the layout of your current slide.</a:t>
            </a:r>
          </a:p>
        </p:txBody>
      </p:sp>
      <p:sp>
        <p:nvSpPr>
          <p:cNvPr id="51" name="Text Box 48"/>
          <p:cNvSpPr txBox="1">
            <a:spLocks noChangeArrowheads="1"/>
          </p:cNvSpPr>
          <p:nvPr userDrawn="1"/>
        </p:nvSpPr>
        <p:spPr bwMode="auto">
          <a:xfrm>
            <a:off x="2570384" y="3315092"/>
            <a:ext cx="163462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Font</a:t>
            </a:r>
            <a:br>
              <a:rPr lang="en-GB" sz="10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GB" altLang="da-DK" sz="8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UCPH uses the font Microsoft New Tai Lue in PowerPoint.</a:t>
            </a:r>
            <a:endParaRPr lang="en-GB" altLang="da-DK" sz="8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52" name="Text Box 48"/>
          <p:cNvSpPr txBox="1">
            <a:spLocks noChangeArrowheads="1"/>
          </p:cNvSpPr>
          <p:nvPr userDrawn="1"/>
        </p:nvSpPr>
        <p:spPr bwMode="auto">
          <a:xfrm>
            <a:off x="4739114" y="1627125"/>
            <a:ext cx="1634624" cy="23391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Gridliness and Guides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see gridlines and guides</a:t>
            </a:r>
          </a:p>
          <a:p>
            <a:pPr marL="0" indent="0" eaLnBrk="1" hangingPunct="1">
              <a:lnSpc>
                <a:spcPct val="90000"/>
              </a:lnSpc>
              <a:spcAft>
                <a:spcPts val="600"/>
              </a:spcAft>
              <a:buNone/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Click on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View</a:t>
            </a:r>
          </a:p>
          <a:p>
            <a:pPr marL="0" indent="0" eaLnBrk="1" hangingPunct="1">
              <a:lnSpc>
                <a:spcPct val="90000"/>
              </a:lnSpc>
              <a:spcAft>
                <a:spcPts val="600"/>
              </a:spcAft>
              <a:buNone/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Gridlines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and/or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Guides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establish additional gridlines and guides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Hover the mouse over an existing gridline and click on the line (coordinates of the line are displayed)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Hold down the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CTRL key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while you move the location of the line (adds a new line).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Press Alt + F9 for a rapid display of gridlines</a:t>
            </a:r>
          </a:p>
        </p:txBody>
      </p:sp>
      <p:sp>
        <p:nvSpPr>
          <p:cNvPr id="53" name="Text Box 48"/>
          <p:cNvSpPr txBox="1">
            <a:spLocks noChangeArrowheads="1"/>
          </p:cNvSpPr>
          <p:nvPr userDrawn="1"/>
        </p:nvSpPr>
        <p:spPr bwMode="auto">
          <a:xfrm>
            <a:off x="4728822" y="4141417"/>
            <a:ext cx="1634624" cy="203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 picture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On layouts with picture placeholders: Click the icon and 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Insert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The text  ”Clik here to insert image” will not be visible in presentation mode.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You can find UCPH-images, which are adapted to and minimised to the 4:3 and 16:9 format via this link: </a:t>
            </a:r>
            <a:b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/>
              </a:rPr>
              <a:t>http://image.ku.dk/lightbox/211/13407586855728741badb20/</a:t>
            </a:r>
            <a:r>
              <a:rPr lang="en-GB" sz="800" b="0" baseline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4"/>
              </a:rPr>
              <a:t> </a:t>
            </a:r>
            <a:endParaRPr lang="en-GB" sz="800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Select slide show-view to activate the link.</a:t>
            </a:r>
          </a:p>
        </p:txBody>
      </p:sp>
      <p:sp>
        <p:nvSpPr>
          <p:cNvPr id="54" name="Text Box 48"/>
          <p:cNvSpPr txBox="1">
            <a:spLocks noChangeArrowheads="1"/>
          </p:cNvSpPr>
          <p:nvPr userDrawn="1"/>
        </p:nvSpPr>
        <p:spPr bwMode="auto">
          <a:xfrm>
            <a:off x="6691561" y="1640495"/>
            <a:ext cx="1634624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Image sizes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The optimal picture sizes are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4:3-format: 1.500 x 1.073 pixels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16:9-format: 1.500 x 818 pixels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Save the images in 72 dpi and in "jpg medium quality"</a:t>
            </a:r>
          </a:p>
        </p:txBody>
      </p:sp>
      <p:sp>
        <p:nvSpPr>
          <p:cNvPr id="55" name="Text Box 48"/>
          <p:cNvSpPr txBox="1">
            <a:spLocks noChangeArrowheads="1"/>
          </p:cNvSpPr>
          <p:nvPr userDrawn="1"/>
        </p:nvSpPr>
        <p:spPr bwMode="auto">
          <a:xfrm>
            <a:off x="6691561" y="2720006"/>
            <a:ext cx="1634624" cy="1920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Trimming pictures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. Click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Crop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 change the image focus/size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If you want to scale the picture, hold the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SHIFT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button down while dragging in the image corners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3.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Right-click on the picture and 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Send to back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Tip: </a:t>
            </a: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If you delete the picture and inserts a new, the picture may be in front of text and graphics. If this happens, you must select the image, right-click and select </a:t>
            </a:r>
            <a:r>
              <a:rPr lang="en-GB" sz="8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Send to back</a:t>
            </a:r>
          </a:p>
        </p:txBody>
      </p:sp>
      <p:sp>
        <p:nvSpPr>
          <p:cNvPr id="56" name="Text Box 48"/>
          <p:cNvSpPr txBox="1">
            <a:spLocks noChangeArrowheads="1"/>
          </p:cNvSpPr>
          <p:nvPr userDrawn="1"/>
        </p:nvSpPr>
        <p:spPr bwMode="auto">
          <a:xfrm>
            <a:off x="6691561" y="4765322"/>
            <a:ext cx="1634624" cy="9941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Template colors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You can choose between a range of colors for backgrounds and graphs.</a:t>
            </a:r>
          </a:p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Right-click on the surface of which you want to change the color and then click on the paint can icon</a:t>
            </a:r>
          </a:p>
        </p:txBody>
      </p:sp>
      <p:sp>
        <p:nvSpPr>
          <p:cNvPr id="57" name="Text Box 48"/>
          <p:cNvSpPr txBox="1">
            <a:spLocks noChangeArrowheads="1"/>
          </p:cNvSpPr>
          <p:nvPr userDrawn="1"/>
        </p:nvSpPr>
        <p:spPr bwMode="auto">
          <a:xfrm>
            <a:off x="6691561" y="5815137"/>
            <a:ext cx="163462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Further information</a:t>
            </a:r>
            <a:br>
              <a:rPr lang="en-GB" sz="1000" b="1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See</a:t>
            </a:r>
            <a:r>
              <a:rPr lang="en-GB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</a:t>
            </a:r>
            <a:br>
              <a:rPr lang="en-GB" sz="800" b="0" baseline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</a:b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www.designguide.ku.dk/ku/</a:t>
            </a:r>
            <a:b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</a:b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skabeloner/powerpoint/</a:t>
            </a:r>
            <a:b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</a:br>
            <a:r>
              <a:rPr lang="en-GB" sz="800" b="0" noProof="1">
                <a:solidFill>
                  <a:schemeClr val="accent4"/>
                </a:solidFill>
                <a:latin typeface="+mj-lt"/>
                <a:cs typeface="Arial" panose="020B0604020202020204" pitchFamily="34" charset="0"/>
                <a:hlinkClick r:id="rId2"/>
              </a:rPr>
              <a:t>praesentationer/</a:t>
            </a:r>
            <a:endParaRPr lang="en-GB" sz="800" b="0" noProof="1">
              <a:solidFill>
                <a:schemeClr val="accent4"/>
              </a:solidFill>
              <a:latin typeface="+mj-lt"/>
              <a:cs typeface="Arial" panose="020B0604020202020204" pitchFamily="34" charset="0"/>
            </a:endParaRPr>
          </a:p>
        </p:txBody>
      </p:sp>
      <p:pic>
        <p:nvPicPr>
          <p:cNvPr id="58" name="Billede 25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268044" y="4201412"/>
            <a:ext cx="257327" cy="275280"/>
          </a:xfrm>
          <a:prstGeom prst="rect">
            <a:avLst/>
          </a:prstGeom>
        </p:spPr>
      </p:pic>
      <p:pic>
        <p:nvPicPr>
          <p:cNvPr id="59" name="Billede 36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223538" y="2795378"/>
            <a:ext cx="288708" cy="275280"/>
          </a:xfrm>
          <a:prstGeom prst="rect">
            <a:avLst/>
          </a:prstGeom>
        </p:spPr>
      </p:pic>
      <p:pic>
        <p:nvPicPr>
          <p:cNvPr id="60" name="Billede 37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8241826" y="3187789"/>
            <a:ext cx="223122" cy="228843"/>
          </a:xfrm>
          <a:prstGeom prst="rect">
            <a:avLst/>
          </a:prstGeom>
        </p:spPr>
      </p:pic>
      <p:sp>
        <p:nvSpPr>
          <p:cNvPr id="61" name="Text Box 48"/>
          <p:cNvSpPr txBox="1">
            <a:spLocks noChangeArrowheads="1"/>
          </p:cNvSpPr>
          <p:nvPr userDrawn="1"/>
        </p:nvSpPr>
        <p:spPr bwMode="auto">
          <a:xfrm>
            <a:off x="2570384" y="1666128"/>
            <a:ext cx="1768136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GB" altLang="da-DK" sz="8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Under the </a:t>
            </a:r>
            <a:r>
              <a:rPr lang="en-GB" altLang="da-DK" sz="8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New slide </a:t>
            </a:r>
            <a:r>
              <a:rPr lang="en-GB" altLang="da-DK" sz="8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button Click on the top part of the button to create a slide identical to the one selected. Click on the bottom part of the button to see a selection of possible layout choices</a:t>
            </a:r>
            <a:endParaRPr lang="en-GB" altLang="da-DK" sz="80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62" name="Picture 21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4271879" y="1743737"/>
            <a:ext cx="243186" cy="432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279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lar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6603" y="0"/>
            <a:ext cx="9144000" cy="6858000"/>
          </a:xfrm>
          <a:blipFill>
            <a:blip r:embed="rId2"/>
            <a:stretch>
              <a:fillRect/>
            </a:stretch>
          </a:blipFill>
        </p:spPr>
        <p:txBody>
          <a:bodyPr lIns="0" tIns="360000" rIns="4932000" anchor="ctr" anchorCtr="0"/>
          <a:lstStyle>
            <a:lvl1pPr marL="0" indent="0" algn="r">
              <a:buNone/>
              <a:defRPr sz="2400" baseline="0">
                <a:sym typeface="Wingdings" panose="05000000000000000000" pitchFamily="2" charset="2"/>
              </a:defRPr>
            </a:lvl1pPr>
          </a:lstStyle>
          <a:p>
            <a:br>
              <a:rPr lang="en-GB" dirty="0"/>
            </a:br>
            <a:r>
              <a:rPr lang="en-GB" dirty="0"/>
              <a:t>Click icon to </a:t>
            </a:r>
            <a:br>
              <a:rPr lang="en-GB" dirty="0"/>
            </a:br>
            <a:r>
              <a:rPr lang="en-GB" dirty="0"/>
              <a:t>insert image   </a:t>
            </a:r>
            <a:br>
              <a:rPr lang="en-GB" dirty="0"/>
            </a:br>
            <a:endParaRPr lang="en-GB" dirty="0"/>
          </a:p>
          <a:p>
            <a:r>
              <a:rPr lang="en-GB" dirty="0"/>
              <a:t> </a:t>
            </a:r>
          </a:p>
        </p:txBody>
      </p:sp>
      <p:sp>
        <p:nvSpPr>
          <p:cNvPr id="2" name="Titel 2"/>
          <p:cNvSpPr>
            <a:spLocks noGrp="1"/>
          </p:cNvSpPr>
          <p:nvPr>
            <p:ph type="ctrTitle"/>
          </p:nvPr>
        </p:nvSpPr>
        <p:spPr>
          <a:xfrm>
            <a:off x="4682728" y="691816"/>
            <a:ext cx="4461272" cy="5474035"/>
          </a:xfrm>
          <a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360000" tIns="468000" rIns="54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7746833" y="-385164"/>
            <a:ext cx="61123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5EC0A1D8-3ABB-4543-BDE4-494CA30745CE}" type="datetime1">
              <a:rPr lang="en-GB" smtClean="0"/>
              <a:t>15/05/2019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2427371" y="-385164"/>
            <a:ext cx="523587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8441657" y="-385164"/>
            <a:ext cx="28631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055748" y="4053600"/>
            <a:ext cx="3499292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9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055747" y="3007286"/>
            <a:ext cx="3499291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 baseline="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10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055747" y="1020200"/>
            <a:ext cx="3511991" cy="1763813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9034541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small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9144000" cy="6858000"/>
          </a:xfrm>
          <a:blipFill>
            <a:blip r:embed="rId2"/>
            <a:stretch>
              <a:fillRect/>
            </a:stretch>
          </a:blipFill>
        </p:spPr>
        <p:txBody>
          <a:bodyPr lIns="0" tIns="360000" rIns="4932000" anchor="ctr" anchorCtr="0"/>
          <a:lstStyle>
            <a:lvl1pPr marL="0" indent="0" algn="r">
              <a:buNone/>
              <a:defRPr sz="24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</a:t>
            </a:r>
            <a:br>
              <a:rPr lang="en-GB" dirty="0"/>
            </a:br>
            <a:r>
              <a:rPr lang="en-GB" dirty="0"/>
              <a:t>insert image   </a:t>
            </a:r>
            <a:br>
              <a:rPr lang="en-GB" dirty="0"/>
            </a:br>
            <a:endParaRPr lang="en-GB" dirty="0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7746833" y="-385200"/>
            <a:ext cx="61123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228DFFFC-8FEB-49C6-9D0D-E0BD92A86F5F}" type="datetime1">
              <a:rPr lang="en-GB" smtClean="0"/>
              <a:t>15/05/2019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2427371" y="-385200"/>
            <a:ext cx="523587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8441657" y="-385200"/>
            <a:ext cx="28631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4682728" y="2271092"/>
            <a:ext cx="4461272" cy="3895200"/>
          </a:xfrm>
          <a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360000" tIns="468000" rIns="540000" bIns="2448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9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054401" y="4053600"/>
            <a:ext cx="3500638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8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054401" y="2610941"/>
            <a:ext cx="3513337" cy="121292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629679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eal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1" y="0"/>
            <a:ext cx="9144000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pic>
        <p:nvPicPr>
          <p:cNvPr id="10" name="Picture 8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61"/>
          <a:stretch/>
        </p:blipFill>
        <p:spPr>
          <a:xfrm>
            <a:off x="-763323" y="0"/>
            <a:ext cx="9907323" cy="6858000"/>
          </a:xfrm>
          <a:prstGeom prst="rect">
            <a:avLst/>
          </a:prstGeom>
        </p:spPr>
      </p:pic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7746833" y="-385200"/>
            <a:ext cx="61123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FA633E42-BD66-4E16-AB4B-D4F73B67BBBB}" type="datetime1">
              <a:rPr lang="en-GB" smtClean="0"/>
              <a:t>15/05/2019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2427371" y="-385200"/>
            <a:ext cx="523587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8441657" y="-385200"/>
            <a:ext cx="28631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691816"/>
            <a:ext cx="4469607" cy="5474035"/>
          </a:xfrm>
          <a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540000" tIns="468000" rIns="360000" bIns="3384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7" name="Undertitel 2"/>
          <p:cNvSpPr>
            <a:spLocks noGrp="1"/>
          </p:cNvSpPr>
          <p:nvPr>
            <p:ph type="subTitle" idx="1" hasCustomPrompt="1"/>
          </p:nvPr>
        </p:nvSpPr>
        <p:spPr>
          <a:xfrm>
            <a:off x="587375" y="3007286"/>
            <a:ext cx="3564334" cy="726435"/>
          </a:xfrm>
        </p:spPr>
        <p:txBody>
          <a:bodyPr rIns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38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7375" y="4053600"/>
            <a:ext cx="3564334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12" name="Titel 1"/>
          <p:cNvSpPr>
            <a:spLocks noGrp="1"/>
          </p:cNvSpPr>
          <p:nvPr>
            <p:ph type="body" sz="quarter" idx="14" hasCustomPrompt="1"/>
          </p:nvPr>
        </p:nvSpPr>
        <p:spPr>
          <a:xfrm>
            <a:off x="587375" y="1020200"/>
            <a:ext cx="3564334" cy="1763813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281795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eal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7"/>
          <p:cNvSpPr/>
          <p:nvPr userDrawn="1"/>
        </p:nvSpPr>
        <p:spPr>
          <a:xfrm>
            <a:off x="1" y="0"/>
            <a:ext cx="9144000" cy="6858000"/>
          </a:xfrm>
          <a:prstGeom prst="rect">
            <a:avLst/>
          </a:prstGeom>
          <a:gradFill flip="none"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pic>
        <p:nvPicPr>
          <p:cNvPr id="10" name="Picture 8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61"/>
          <a:stretch/>
        </p:blipFill>
        <p:spPr>
          <a:xfrm>
            <a:off x="-763323" y="0"/>
            <a:ext cx="9907323" cy="6858000"/>
          </a:xfrm>
          <a:prstGeom prst="rect">
            <a:avLst/>
          </a:prstGeom>
        </p:spPr>
      </p:pic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7746833" y="-385200"/>
            <a:ext cx="61123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D0A47663-4FC2-4F88-9BD5-092FD898EE9B}" type="datetime1">
              <a:rPr lang="en-GB" smtClean="0"/>
              <a:t>15/05/2019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2427371" y="-385200"/>
            <a:ext cx="5235872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8441657" y="-385200"/>
            <a:ext cx="286319" cy="176797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Titel 2"/>
          <p:cNvSpPr>
            <a:spLocks noGrp="1"/>
          </p:cNvSpPr>
          <p:nvPr>
            <p:ph type="ctrTitle"/>
          </p:nvPr>
        </p:nvSpPr>
        <p:spPr>
          <a:xfrm>
            <a:off x="0" y="2271092"/>
            <a:ext cx="4469607" cy="3895200"/>
          </a:xfrm>
          <a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5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7374" y="4053600"/>
            <a:ext cx="3563425" cy="89976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9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3" y="2610941"/>
            <a:ext cx="3563426" cy="1212926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6906823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7375" y="619125"/>
            <a:ext cx="7967664" cy="865188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idx="1" hasCustomPrompt="1"/>
          </p:nvPr>
        </p:nvSpPr>
        <p:spPr>
          <a:xfrm>
            <a:off x="587375" y="1635125"/>
            <a:ext cx="7967663" cy="4668178"/>
          </a:xfrm>
        </p:spPr>
        <p:txBody>
          <a:bodyPr vert="horz" lIns="0" tIns="0" rIns="0" bIns="0" rtlCol="0">
            <a:noAutofit/>
          </a:bodyPr>
          <a:lstStyle>
            <a:lvl1pPr>
              <a:defRPr lang="da-DK" baseline="0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  <a:lvl5pPr>
              <a:defRPr lang="da-DK" dirty="0"/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15/05/2019</a:t>
            </a:fld>
            <a:endParaRPr lang="en-GB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96859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7376" y="619125"/>
            <a:ext cx="7967662" cy="865188"/>
          </a:xfrm>
        </p:spPr>
        <p:txBody>
          <a:bodyPr/>
          <a:lstStyle/>
          <a:p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87376" y="1633539"/>
            <a:ext cx="3873247" cy="4668836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  <a:lvl5pPr>
              <a:defRPr lang="da-DK" dirty="0"/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4" name="Pladsholder til indhold 3"/>
          <p:cNvSpPr>
            <a:spLocks noGrp="1"/>
          </p:cNvSpPr>
          <p:nvPr>
            <p:ph sz="half" idx="2" hasCustomPrompt="1"/>
          </p:nvPr>
        </p:nvSpPr>
        <p:spPr>
          <a:xfrm>
            <a:off x="4678759" y="1635125"/>
            <a:ext cx="3876280" cy="4667250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  <a:lvl5pPr>
              <a:defRPr lang="da-DK" dirty="0"/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4B769-5527-4DD4-9DA1-DF6DC20FE7C2}" type="datetime1">
              <a:rPr lang="en-GB" smtClean="0"/>
              <a:t>15/05/2019</a:t>
            </a:fld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549679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dsholder til billede 9"/>
          <p:cNvSpPr>
            <a:spLocks noGrp="1"/>
          </p:cNvSpPr>
          <p:nvPr>
            <p:ph type="pic" sz="quarter" idx="15" hasCustomPrompt="1"/>
          </p:nvPr>
        </p:nvSpPr>
        <p:spPr>
          <a:xfrm>
            <a:off x="4682729" y="1635125"/>
            <a:ext cx="3872309" cy="4667251"/>
          </a:xfrm>
          <a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lIns="0" tIns="2304000" rIns="0" anchor="t" anchorCtr="0"/>
          <a:lstStyle>
            <a:lvl1pPr marL="0" indent="0" algn="ctr">
              <a:buNone/>
              <a:defRPr sz="2400" baseline="0">
                <a:solidFill>
                  <a:schemeClr val="bg1"/>
                </a:solidFill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7377" y="619125"/>
            <a:ext cx="7967662" cy="865188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Click to add title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 hasCustomPrompt="1"/>
          </p:nvPr>
        </p:nvSpPr>
        <p:spPr>
          <a:xfrm>
            <a:off x="587376" y="1635125"/>
            <a:ext cx="3882486" cy="4667251"/>
          </a:xfrm>
        </p:spPr>
        <p:txBody>
          <a:bodyPr vert="horz" lIns="0" tIns="0" rIns="0" bIns="0" rtlCol="0">
            <a:noAutofit/>
          </a:bodyPr>
          <a:lstStyle>
            <a:lvl1pPr>
              <a:defRPr lang="da-DK" dirty="0" smtClean="0"/>
            </a:lvl1pPr>
            <a:lvl2pPr>
              <a:defRPr lang="da-DK" dirty="0" smtClean="0"/>
            </a:lvl2pPr>
            <a:lvl3pPr>
              <a:defRPr lang="da-DK" dirty="0" smtClean="0"/>
            </a:lvl3pPr>
            <a:lvl4pPr>
              <a:defRPr lang="da-DK" dirty="0" smtClean="0"/>
            </a:lvl4pPr>
            <a:lvl5pPr>
              <a:defRPr lang="da-DK" dirty="0"/>
            </a:lvl5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2</a:t>
            </a:r>
          </a:p>
          <a:p>
            <a:pPr lvl="2"/>
            <a:r>
              <a:rPr lang="en-GB" dirty="0"/>
              <a:t>3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1E670-9FB7-4315-84DE-52FB48770D82}" type="datetime1">
              <a:rPr lang="en-GB" smtClean="0"/>
              <a:t>15/05/2019</a:t>
            </a:fld>
            <a:endParaRPr lang="en-GB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17783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itel 1"/>
          <p:cNvSpPr>
            <a:spLocks noGrp="1"/>
          </p:cNvSpPr>
          <p:nvPr>
            <p:ph type="title"/>
          </p:nvPr>
        </p:nvSpPr>
        <p:spPr>
          <a:xfrm>
            <a:off x="587375" y="619125"/>
            <a:ext cx="7967663" cy="86518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a-DK" dirty="0" err="1"/>
              <a:t>Click</a:t>
            </a:r>
            <a:r>
              <a:rPr lang="da-DK" dirty="0"/>
              <a:t> to </a:t>
            </a:r>
            <a:r>
              <a:rPr lang="da-DK" dirty="0" err="1"/>
              <a:t>add</a:t>
            </a:r>
            <a:r>
              <a:rPr lang="da-DK" dirty="0"/>
              <a:t> </a:t>
            </a:r>
            <a:r>
              <a:rPr lang="da-DK" dirty="0" err="1"/>
              <a:t>text</a:t>
            </a:r>
            <a:endParaRPr lang="da-DK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587375" y="1635125"/>
            <a:ext cx="7967663" cy="466817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a-DK" dirty="0" err="1"/>
              <a:t>Click</a:t>
            </a:r>
            <a:r>
              <a:rPr lang="da-DK" dirty="0"/>
              <a:t> to </a:t>
            </a:r>
            <a:r>
              <a:rPr lang="da-DK" dirty="0" err="1"/>
              <a:t>add</a:t>
            </a:r>
            <a:r>
              <a:rPr lang="da-DK" dirty="0"/>
              <a:t> </a:t>
            </a:r>
            <a:r>
              <a:rPr lang="da-DK" dirty="0" err="1"/>
              <a:t>text</a:t>
            </a:r>
            <a:endParaRPr lang="da-DK" dirty="0"/>
          </a:p>
          <a:p>
            <a:pPr lvl="1"/>
            <a:r>
              <a:rPr lang="da-DK" dirty="0"/>
              <a:t>2</a:t>
            </a:r>
          </a:p>
          <a:p>
            <a:pPr lvl="2"/>
            <a:r>
              <a:rPr lang="da-DK" dirty="0"/>
              <a:t>3</a:t>
            </a:r>
          </a:p>
          <a:p>
            <a:pPr lvl="3"/>
            <a:r>
              <a:rPr lang="da-DK" dirty="0"/>
              <a:t>4</a:t>
            </a:r>
          </a:p>
          <a:p>
            <a:pPr lvl="4"/>
            <a:r>
              <a:rPr lang="da-DK" dirty="0"/>
              <a:t>5</a:t>
            </a:r>
          </a:p>
          <a:p>
            <a:pPr lvl="5"/>
            <a:r>
              <a:rPr lang="da-DK" dirty="0"/>
              <a:t>6</a:t>
            </a:r>
          </a:p>
          <a:p>
            <a:pPr lvl="6"/>
            <a:r>
              <a:rPr lang="da-DK" dirty="0"/>
              <a:t>7</a:t>
            </a:r>
          </a:p>
          <a:p>
            <a:pPr lvl="7"/>
            <a:r>
              <a:rPr lang="da-DK" dirty="0"/>
              <a:t>8</a:t>
            </a:r>
          </a:p>
          <a:p>
            <a:pPr lvl="8"/>
            <a:r>
              <a:rPr lang="da-DK" dirty="0"/>
              <a:t>9</a:t>
            </a:r>
          </a:p>
          <a:p>
            <a:pPr lvl="4"/>
            <a:endParaRPr lang="da-DK" dirty="0"/>
          </a:p>
          <a:p>
            <a:pPr marL="402431" marR="0" lvl="1" indent="-198835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da-DK" dirty="0"/>
          </a:p>
        </p:txBody>
      </p:sp>
      <p:sp>
        <p:nvSpPr>
          <p:cNvPr id="7" name="Rectangle 19"/>
          <p:cNvSpPr/>
          <p:nvPr userDrawn="1"/>
        </p:nvSpPr>
        <p:spPr>
          <a:xfrm>
            <a:off x="0" y="3"/>
            <a:ext cx="9144000" cy="332655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EEEFEE">
                  <a:alpha val="93000"/>
                </a:srgbClr>
              </a:gs>
            </a:gsLst>
            <a:lin ang="5400000" scaled="0"/>
            <a:tileRect/>
          </a:gradFill>
          <a:ln w="381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3"/>
          </p:nvPr>
        </p:nvSpPr>
        <p:spPr>
          <a:xfrm>
            <a:off x="2984558" y="85746"/>
            <a:ext cx="4168170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4"/>
          </p:nvPr>
        </p:nvSpPr>
        <p:spPr>
          <a:xfrm>
            <a:off x="8177914" y="85746"/>
            <a:ext cx="377124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fld id="{091A926C-488A-4E3E-9C21-57CAA120E114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2"/>
          </p:nvPr>
        </p:nvSpPr>
        <p:spPr>
          <a:xfrm>
            <a:off x="7272722" y="85746"/>
            <a:ext cx="814976" cy="176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>
                <a:solidFill>
                  <a:srgbClr val="333333"/>
                </a:solidFill>
              </a:defRPr>
            </a:lvl1pPr>
          </a:lstStyle>
          <a:p>
            <a:fld id="{78B939E7-E8BE-4EDC-A4C7-4CF4D90B066E}" type="datetime1">
              <a:rPr lang="da-DK" smtClean="0"/>
              <a:t>15/05/2019</a:t>
            </a:fld>
            <a:endParaRPr lang="da-DK" dirty="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2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043" t="11448" r="17199" b="13844"/>
          <a:stretch/>
        </p:blipFill>
        <p:spPr>
          <a:xfrm>
            <a:off x="335534" y="63578"/>
            <a:ext cx="166516" cy="211296"/>
          </a:xfrm>
          <a:prstGeom prst="rect">
            <a:avLst/>
          </a:prstGeom>
        </p:spPr>
      </p:pic>
      <p:pic>
        <p:nvPicPr>
          <p:cNvPr id="15" name="Picture 27"/>
          <p:cNvPicPr>
            <a:picLocks noChangeAspect="1"/>
          </p:cNvPicPr>
          <p:nvPr userDrawn="1"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1694" y="96467"/>
            <a:ext cx="2332648" cy="159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620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4" r:id="rId2"/>
    <p:sldLayoutId id="2147483673" r:id="rId3"/>
    <p:sldLayoutId id="2147483671" r:id="rId4"/>
    <p:sldLayoutId id="2147483659" r:id="rId5"/>
    <p:sldLayoutId id="2147483672" r:id="rId6"/>
    <p:sldLayoutId id="2147483660" r:id="rId7"/>
    <p:sldLayoutId id="2147483662" r:id="rId8"/>
    <p:sldLayoutId id="2147483684" r:id="rId9"/>
    <p:sldLayoutId id="2147483685" r:id="rId10"/>
    <p:sldLayoutId id="2147483677" r:id="rId11"/>
    <p:sldLayoutId id="2147483675" r:id="rId12"/>
    <p:sldLayoutId id="2147483676" r:id="rId13"/>
    <p:sldLayoutId id="2147483678" r:id="rId14"/>
    <p:sldLayoutId id="2147483681" r:id="rId15"/>
    <p:sldLayoutId id="2147483682" r:id="rId16"/>
    <p:sldLayoutId id="2147483683" r:id="rId17"/>
    <p:sldLayoutId id="2147483687" r:id="rId18"/>
    <p:sldLayoutId id="2147483664" r:id="rId19"/>
    <p:sldLayoutId id="2147483665" r:id="rId20"/>
    <p:sldLayoutId id="2147483689" r:id="rId21"/>
    <p:sldLayoutId id="2147483688" r:id="rId22"/>
  </p:sldLayoutIdLst>
  <p:hf hdr="0" ftr="0"/>
  <p:txStyles>
    <p:titleStyle>
      <a:lvl1pPr algn="l" defTabSz="685800" rtl="0" eaLnBrk="1" latinLnBrk="0" hangingPunct="1">
        <a:lnSpc>
          <a:spcPct val="100000"/>
        </a:lnSpc>
        <a:spcBef>
          <a:spcPct val="0"/>
        </a:spcBef>
        <a:buNone/>
        <a:defRPr sz="3000" kern="1200" spc="45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71463" indent="-271463" algn="l" defTabSz="685800" rtl="0" eaLnBrk="1" latinLnBrk="0" hangingPunct="1">
        <a:lnSpc>
          <a:spcPct val="100000"/>
        </a:lnSpc>
        <a:spcBef>
          <a:spcPts val="750"/>
        </a:spcBef>
        <a:buFont typeface="Arial" panose="020B0604020202020204" pitchFamily="34" charset="0"/>
        <a:buChar char="•"/>
        <a:defRPr sz="2400" kern="1200" spc="45" baseline="0">
          <a:solidFill>
            <a:schemeClr val="tx1"/>
          </a:solidFill>
          <a:latin typeface="+mn-lt"/>
          <a:ea typeface="+mn-ea"/>
          <a:cs typeface="+mn-cs"/>
        </a:defRPr>
      </a:lvl1pPr>
      <a:lvl2pPr marL="535781" marR="0" indent="-264319" algn="l" defTabSz="685800" rtl="0" eaLnBrk="1" fontAlgn="auto" latinLnBrk="0" hangingPunct="1">
        <a:lnSpc>
          <a:spcPct val="100000"/>
        </a:lnSpc>
        <a:spcBef>
          <a:spcPts val="375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lang="da-DK" sz="2000" kern="1200" spc="45" baseline="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808038" indent="-271463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808038" indent="-271463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808038" indent="-271463" algn="l" defTabSz="685800" rtl="0" eaLnBrk="1" latinLnBrk="0" hangingPunct="1">
        <a:lnSpc>
          <a:spcPct val="100000"/>
        </a:lnSpc>
        <a:spcBef>
          <a:spcPts val="375"/>
        </a:spcBef>
        <a:buFont typeface="Arial" panose="020B0604020202020204" pitchFamily="34" charset="0"/>
        <a:buChar char="•"/>
        <a:defRPr sz="1600" kern="1200" spc="45" baseline="0">
          <a:solidFill>
            <a:schemeClr val="tx1"/>
          </a:solidFill>
          <a:latin typeface="+mn-lt"/>
          <a:ea typeface="+mn-ea"/>
          <a:cs typeface="+mn-cs"/>
        </a:defRPr>
      </a:lvl5pPr>
      <a:lvl6pPr marL="808038" indent="-271463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808038" indent="-271463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808038" indent="-271463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808038" indent="-271463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70" userDrawn="1">
          <p15:clr>
            <a:srgbClr val="F26B43"/>
          </p15:clr>
        </p15:guide>
        <p15:guide id="2" pos="5389" userDrawn="1">
          <p15:clr>
            <a:srgbClr val="F26B43"/>
          </p15:clr>
        </p15:guide>
        <p15:guide id="3" orient="horz" pos="1029" userDrawn="1">
          <p15:clr>
            <a:srgbClr val="F26B43"/>
          </p15:clr>
        </p15:guide>
        <p15:guide id="4" orient="horz" pos="3970" userDrawn="1">
          <p15:clr>
            <a:srgbClr val="F26B43"/>
          </p15:clr>
        </p15:guide>
        <p15:guide id="5" pos="5397" userDrawn="1">
          <p15:clr>
            <a:srgbClr val="F26B43"/>
          </p15:clr>
        </p15:guide>
        <p15:guide id="6" orient="horz" pos="392" userDrawn="1">
          <p15:clr>
            <a:srgbClr val="F26B43"/>
          </p15:clr>
        </p15:guide>
        <p15:guide id="7" orient="horz" pos="927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rawgit.com/altintasali/buildShiny/master/doc/buildShiny.html" TargetMode="Externa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tiff"/><Relationship Id="rId2" Type="http://schemas.openxmlformats.org/officeDocument/2006/relationships/image" Target="../media/image41.tiff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shiny.rstudio.com/articles/understanding-reactivity.html" TargetMode="External"/><Relationship Id="rId4" Type="http://schemas.openxmlformats.org/officeDocument/2006/relationships/image" Target="../media/image43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tiff"/><Relationship Id="rId7" Type="http://schemas.openxmlformats.org/officeDocument/2006/relationships/image" Target="../media/image48.tiff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jpeg"/><Relationship Id="rId5" Type="http://schemas.openxmlformats.org/officeDocument/2006/relationships/image" Target="../media/image46.tiff"/><Relationship Id="rId4" Type="http://schemas.openxmlformats.org/officeDocument/2006/relationships/image" Target="../media/image45.tif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rawgit.com/altintasali/buildShiny/master/doc/buildShiny.html" TargetMode="Externa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tiff"/><Relationship Id="rId4" Type="http://schemas.openxmlformats.org/officeDocument/2006/relationships/image" Target="../media/image23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7" Type="http://schemas.openxmlformats.org/officeDocument/2006/relationships/image" Target="../media/image29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tiff"/><Relationship Id="rId4" Type="http://schemas.openxmlformats.org/officeDocument/2006/relationships/image" Target="../media/image2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7" Type="http://schemas.openxmlformats.org/officeDocument/2006/relationships/image" Target="../media/image37.tiff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tiff"/><Relationship Id="rId5" Type="http://schemas.openxmlformats.org/officeDocument/2006/relationships/image" Target="../media/image35.tiff"/><Relationship Id="rId4" Type="http://schemas.openxmlformats.org/officeDocument/2006/relationships/image" Target="../media/image34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A03C0-08A6-494E-91F2-33211AE17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Before we start...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08F452-BF9A-1A4F-9DB0-D8EF144187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Please go to this page and look for section 1.3</a:t>
            </a:r>
          </a:p>
          <a:p>
            <a:pPr lvl="1"/>
            <a:r>
              <a:rPr lang="en-US" sz="1600" dirty="0">
                <a:hlinkClick r:id="rId2"/>
              </a:rPr>
              <a:t>https://rawgit.com/altintasali/buildShiny/master/doc/buildShiny.html</a:t>
            </a:r>
            <a:endParaRPr lang="en-US" sz="2000" dirty="0"/>
          </a:p>
          <a:p>
            <a:r>
              <a:rPr lang="en-US" sz="2000" dirty="0"/>
              <a:t>And start installing required packages</a:t>
            </a:r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Or alternatively</a:t>
            </a:r>
          </a:p>
          <a:p>
            <a:pPr marL="614362" lvl="1" indent="-342900">
              <a:buFont typeface="+mj-lt"/>
              <a:buAutoNum type="arabicPeriod"/>
            </a:pPr>
            <a:r>
              <a:rPr lang="en-US" sz="1600" dirty="0"/>
              <a:t>Open </a:t>
            </a:r>
            <a:r>
              <a:rPr lang="en-US" sz="1600" dirty="0" err="1"/>
              <a:t>RStudio</a:t>
            </a:r>
            <a:endParaRPr lang="en-US" sz="1600" dirty="0"/>
          </a:p>
          <a:p>
            <a:pPr marL="614362" lvl="1" indent="-342900">
              <a:buFont typeface="+mj-lt"/>
              <a:buAutoNum type="arabicPeriod"/>
            </a:pPr>
            <a:r>
              <a:rPr lang="en-US" sz="1600" dirty="0"/>
              <a:t>Write down the commands below to your R terminal</a:t>
            </a:r>
          </a:p>
          <a:p>
            <a:pPr lvl="0"/>
            <a:endParaRPr lang="en-US" sz="2000" dirty="0">
              <a:solidFill>
                <a:prstClr val="black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7EFAB8-4CD9-AE4F-BE52-7D67D3340B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15/05/2019</a:t>
            </a:fld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A11750-BA16-CF4D-89A5-22D34F0BAB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</a:t>
            </a:fld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A3D4699-2E2F-854A-B760-96A4692E7A7B}"/>
              </a:ext>
            </a:extLst>
          </p:cNvPr>
          <p:cNvSpPr/>
          <p:nvPr/>
        </p:nvSpPr>
        <p:spPr>
          <a:xfrm>
            <a:off x="587375" y="4548249"/>
            <a:ext cx="7967663" cy="137504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err="1"/>
              <a:t>install.packages</a:t>
            </a:r>
            <a:r>
              <a:rPr lang="en-US" dirty="0"/>
              <a:t>(</a:t>
            </a:r>
            <a:r>
              <a:rPr lang="en-US" dirty="0">
                <a:solidFill>
                  <a:srgbClr val="DD1144"/>
                </a:solidFill>
              </a:rPr>
              <a:t>"shiny"</a:t>
            </a:r>
            <a:r>
              <a:rPr lang="en-US" dirty="0"/>
              <a:t>) </a:t>
            </a:r>
          </a:p>
          <a:p>
            <a:r>
              <a:rPr lang="en-US" dirty="0" err="1"/>
              <a:t>install.packages</a:t>
            </a:r>
            <a:r>
              <a:rPr lang="en-US" dirty="0"/>
              <a:t>(</a:t>
            </a:r>
            <a:r>
              <a:rPr lang="en-US" dirty="0">
                <a:solidFill>
                  <a:srgbClr val="DD1144"/>
                </a:solidFill>
              </a:rPr>
              <a:t>"ggplot2"</a:t>
            </a:r>
            <a:r>
              <a:rPr lang="en-US" dirty="0"/>
              <a:t>) </a:t>
            </a:r>
          </a:p>
          <a:p>
            <a:r>
              <a:rPr lang="en-US" dirty="0" err="1"/>
              <a:t>install.packages</a:t>
            </a:r>
            <a:r>
              <a:rPr lang="en-US" dirty="0"/>
              <a:t>(</a:t>
            </a:r>
            <a:r>
              <a:rPr lang="en-US" dirty="0">
                <a:solidFill>
                  <a:srgbClr val="DD1144"/>
                </a:solidFill>
              </a:rPr>
              <a:t>"</a:t>
            </a:r>
            <a:r>
              <a:rPr lang="en-US" dirty="0" err="1">
                <a:solidFill>
                  <a:srgbClr val="DD1144"/>
                </a:solidFill>
              </a:rPr>
              <a:t>plotly</a:t>
            </a:r>
            <a:r>
              <a:rPr lang="en-US" dirty="0">
                <a:solidFill>
                  <a:srgbClr val="DD1144"/>
                </a:solidFill>
              </a:rPr>
              <a:t>"</a:t>
            </a:r>
            <a:r>
              <a:rPr lang="en-US" dirty="0"/>
              <a:t>) </a:t>
            </a:r>
          </a:p>
          <a:p>
            <a:r>
              <a:rPr lang="en-US" dirty="0" err="1"/>
              <a:t>install.packages</a:t>
            </a:r>
            <a:r>
              <a:rPr lang="en-US" dirty="0"/>
              <a:t>(</a:t>
            </a:r>
            <a:r>
              <a:rPr lang="en-US" dirty="0">
                <a:solidFill>
                  <a:srgbClr val="DD1144"/>
                </a:solidFill>
              </a:rPr>
              <a:t>"</a:t>
            </a:r>
            <a:r>
              <a:rPr lang="en-US" dirty="0" err="1">
                <a:solidFill>
                  <a:srgbClr val="DD1144"/>
                </a:solidFill>
              </a:rPr>
              <a:t>ggplotify</a:t>
            </a:r>
            <a:r>
              <a:rPr lang="en-US" dirty="0">
                <a:solidFill>
                  <a:srgbClr val="DD1144"/>
                </a:solidFill>
              </a:rPr>
              <a:t>"</a:t>
            </a:r>
            <a:r>
              <a:rPr lang="en-US" dirty="0"/>
              <a:t>)</a:t>
            </a:r>
            <a:endParaRPr lang="en-US" dirty="0">
              <a:latin typeface="Monaco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0894608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9E5109-AC1A-3446-8CAC-7DAEFC8A8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UI functions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4B1510-7B43-EA4C-8D2B-C389457571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15/05/2019</a:t>
            </a:fld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64E82C-D406-CB4E-AD5A-55B9F5F31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10</a:t>
            </a:fld>
            <a:endParaRPr lang="en-GB" dirty="0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1FB5CA00-35B4-8C41-9BA1-FB94B1B9FE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37458" y="882876"/>
            <a:ext cx="6459633" cy="6321040"/>
          </a:xfr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C6F62CAF-A29D-BB47-BDE0-4CE56138A97B}"/>
              </a:ext>
            </a:extLst>
          </p:cNvPr>
          <p:cNvSpPr/>
          <p:nvPr/>
        </p:nvSpPr>
        <p:spPr>
          <a:xfrm>
            <a:off x="1852550" y="2073875"/>
            <a:ext cx="1745674" cy="452880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CAD940A-6728-4840-8D18-2EFC183EDE1D}"/>
              </a:ext>
            </a:extLst>
          </p:cNvPr>
          <p:cNvSpPr/>
          <p:nvPr/>
        </p:nvSpPr>
        <p:spPr>
          <a:xfrm>
            <a:off x="3645725" y="2073875"/>
            <a:ext cx="3716976" cy="452880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12C23BB-82DB-EB48-88AF-6F4F54B192F7}"/>
              </a:ext>
            </a:extLst>
          </p:cNvPr>
          <p:cNvSpPr txBox="1"/>
          <p:nvPr/>
        </p:nvSpPr>
        <p:spPr>
          <a:xfrm>
            <a:off x="6504915" y="1484313"/>
            <a:ext cx="9743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rgbClr val="C00000"/>
                </a:solidFill>
              </a:rPr>
              <a:t>titlePanel</a:t>
            </a:r>
            <a:r>
              <a:rPr lang="en-US" sz="1200" dirty="0">
                <a:solidFill>
                  <a:srgbClr val="C00000"/>
                </a:solidFill>
              </a:rPr>
              <a:t>()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5CCA978-953F-9D4B-A38A-4F0D35AC6B0E}"/>
              </a:ext>
            </a:extLst>
          </p:cNvPr>
          <p:cNvSpPr/>
          <p:nvPr/>
        </p:nvSpPr>
        <p:spPr>
          <a:xfrm>
            <a:off x="1852549" y="1472438"/>
            <a:ext cx="5510151" cy="23760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F6B5322-2D14-ED41-ADBF-5825BA3B32C4}"/>
              </a:ext>
            </a:extLst>
          </p:cNvPr>
          <p:cNvSpPr txBox="1"/>
          <p:nvPr/>
        </p:nvSpPr>
        <p:spPr>
          <a:xfrm>
            <a:off x="2491779" y="2382141"/>
            <a:ext cx="12391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C00000"/>
                </a:solidFill>
              </a:rPr>
              <a:t> </a:t>
            </a:r>
            <a:r>
              <a:rPr lang="en-US" sz="1200" dirty="0" err="1">
                <a:solidFill>
                  <a:srgbClr val="C00000"/>
                </a:solidFill>
              </a:rPr>
              <a:t>sidebarPanel</a:t>
            </a:r>
            <a:r>
              <a:rPr lang="en-US" sz="1200" dirty="0">
                <a:solidFill>
                  <a:srgbClr val="C00000"/>
                </a:solidFill>
              </a:rPr>
              <a:t>()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69033E9-3E25-DD4E-9155-9485463D991C}"/>
              </a:ext>
            </a:extLst>
          </p:cNvPr>
          <p:cNvSpPr txBox="1"/>
          <p:nvPr/>
        </p:nvSpPr>
        <p:spPr>
          <a:xfrm>
            <a:off x="6400800" y="2109475"/>
            <a:ext cx="10433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C00000"/>
                </a:solidFill>
              </a:rPr>
              <a:t> </a:t>
            </a:r>
            <a:r>
              <a:rPr lang="en-US" sz="1200" dirty="0" err="1">
                <a:solidFill>
                  <a:srgbClr val="C00000"/>
                </a:solidFill>
              </a:rPr>
              <a:t>mainPanel</a:t>
            </a:r>
            <a:r>
              <a:rPr lang="en-US" sz="1200" dirty="0">
                <a:solidFill>
                  <a:srgbClr val="C00000"/>
                </a:solidFill>
              </a:rPr>
              <a:t>()</a:t>
            </a:r>
          </a:p>
        </p:txBody>
      </p:sp>
      <p:sp>
        <p:nvSpPr>
          <p:cNvPr id="22" name="Left Brace 21">
            <a:extLst>
              <a:ext uri="{FF2B5EF4-FFF2-40B4-BE49-F238E27FC236}">
                <a16:creationId xmlns:a16="http://schemas.microsoft.com/office/drawing/2014/main" id="{E4185E27-732B-DA45-BB3E-FBA1B5A9EEAB}"/>
              </a:ext>
            </a:extLst>
          </p:cNvPr>
          <p:cNvSpPr/>
          <p:nvPr/>
        </p:nvSpPr>
        <p:spPr>
          <a:xfrm>
            <a:off x="1223158" y="2073875"/>
            <a:ext cx="510639" cy="452880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82D021E-C680-9248-A3A0-8E67265DF260}"/>
              </a:ext>
            </a:extLst>
          </p:cNvPr>
          <p:cNvSpPr txBox="1"/>
          <p:nvPr/>
        </p:nvSpPr>
        <p:spPr>
          <a:xfrm>
            <a:off x="45245" y="4205615"/>
            <a:ext cx="14685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rgbClr val="C00000"/>
                </a:solidFill>
              </a:rPr>
              <a:t>sidebarLayout</a:t>
            </a:r>
            <a:r>
              <a:rPr lang="en-US" sz="1200" dirty="0">
                <a:solidFill>
                  <a:srgbClr val="C00000"/>
                </a:solidFill>
              </a:rPr>
              <a:t>()</a:t>
            </a:r>
          </a:p>
        </p:txBody>
      </p:sp>
      <p:sp>
        <p:nvSpPr>
          <p:cNvPr id="25" name="Left Brace 24">
            <a:extLst>
              <a:ext uri="{FF2B5EF4-FFF2-40B4-BE49-F238E27FC236}">
                <a16:creationId xmlns:a16="http://schemas.microsoft.com/office/drawing/2014/main" id="{C2F978CC-D895-474B-A005-3F7DA1AE61EC}"/>
              </a:ext>
            </a:extLst>
          </p:cNvPr>
          <p:cNvSpPr/>
          <p:nvPr/>
        </p:nvSpPr>
        <p:spPr>
          <a:xfrm flipH="1">
            <a:off x="7579885" y="1484313"/>
            <a:ext cx="584399" cy="511836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CE6A30E-6BF8-3B4F-87D2-8C85AE91BFDE}"/>
              </a:ext>
            </a:extLst>
          </p:cNvPr>
          <p:cNvSpPr txBox="1"/>
          <p:nvPr/>
        </p:nvSpPr>
        <p:spPr>
          <a:xfrm>
            <a:off x="7997741" y="3904997"/>
            <a:ext cx="14685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C00000"/>
                </a:solidFill>
              </a:rPr>
              <a:t>   </a:t>
            </a:r>
            <a:r>
              <a:rPr lang="en-US" sz="1200" dirty="0" err="1">
                <a:solidFill>
                  <a:srgbClr val="C00000"/>
                </a:solidFill>
              </a:rPr>
              <a:t>fluidPage</a:t>
            </a:r>
            <a:r>
              <a:rPr lang="en-US" sz="1200" dirty="0">
                <a:solidFill>
                  <a:srgbClr val="C00000"/>
                </a:solidFill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286659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/>
      <p:bldP spid="18" grpId="0" animBg="1"/>
      <p:bldP spid="20" grpId="0"/>
      <p:bldP spid="21" grpId="0"/>
      <p:bldP spid="22" grpId="0" animBg="1"/>
      <p:bldP spid="23" grpId="0"/>
      <p:bldP spid="25" grpId="2" animBg="1"/>
      <p:bldP spid="2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8A1C9B-3C70-4740-991D-FFC11CE00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Skeleton for UI script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681ED3-CFD5-D547-9DC9-AF60519568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15/05/2019</a:t>
            </a:fld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D02C49-B21F-E943-96AA-5A39F3F1EF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11</a:t>
            </a:fld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887E0AB-37A0-A747-9A40-2C70BB0432B4}"/>
              </a:ext>
            </a:extLst>
          </p:cNvPr>
          <p:cNvSpPr/>
          <p:nvPr/>
        </p:nvSpPr>
        <p:spPr>
          <a:xfrm>
            <a:off x="587375" y="1341912"/>
            <a:ext cx="7967663" cy="536764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b="1" dirty="0">
                <a:solidFill>
                  <a:srgbClr val="990000"/>
                </a:solidFill>
                <a:latin typeface="Monaco" pitchFamily="2" charset="77"/>
              </a:rPr>
              <a:t>library</a:t>
            </a:r>
            <a:r>
              <a:rPr lang="en-US" sz="1200" dirty="0">
                <a:latin typeface="Monaco" pitchFamily="2" charset="77"/>
              </a:rPr>
              <a:t>(shiny) </a:t>
            </a:r>
          </a:p>
          <a:p>
            <a:endParaRPr lang="en-US" sz="1200" dirty="0">
              <a:latin typeface="Monaco" pitchFamily="2" charset="77"/>
            </a:endParaRPr>
          </a:p>
          <a:p>
            <a:r>
              <a:rPr lang="en-US" sz="1200" i="1" dirty="0">
                <a:solidFill>
                  <a:srgbClr val="999988"/>
                </a:solidFill>
                <a:latin typeface="Monaco" pitchFamily="2" charset="77"/>
              </a:rPr>
              <a:t># Define UI</a:t>
            </a:r>
            <a:r>
              <a:rPr lang="en-US" sz="1200" dirty="0">
                <a:latin typeface="Monaco" pitchFamily="2" charset="77"/>
              </a:rPr>
              <a:t> </a:t>
            </a:r>
          </a:p>
          <a:p>
            <a:r>
              <a:rPr lang="en-US" sz="1200" dirty="0" err="1">
                <a:latin typeface="Monaco" pitchFamily="2" charset="77"/>
              </a:rPr>
              <a:t>ui</a:t>
            </a:r>
            <a:r>
              <a:rPr lang="en-US" sz="1200" dirty="0">
                <a:latin typeface="Monaco" pitchFamily="2" charset="77"/>
              </a:rPr>
              <a:t> &lt;- </a:t>
            </a:r>
            <a:r>
              <a:rPr lang="en-US" sz="1200" dirty="0" err="1">
                <a:latin typeface="Monaco" pitchFamily="2" charset="77"/>
              </a:rPr>
              <a:t>fluidPage</a:t>
            </a:r>
            <a:r>
              <a:rPr lang="en-US" sz="1200" dirty="0">
                <a:latin typeface="Monaco" pitchFamily="2" charset="77"/>
              </a:rPr>
              <a:t>( </a:t>
            </a:r>
          </a:p>
          <a:p>
            <a:r>
              <a:rPr lang="en-US" sz="1200" dirty="0">
                <a:latin typeface="Monaco" pitchFamily="2" charset="77"/>
              </a:rPr>
              <a:t>	</a:t>
            </a:r>
          </a:p>
          <a:p>
            <a:r>
              <a:rPr lang="en-US" sz="1200" dirty="0">
                <a:latin typeface="Monaco" pitchFamily="2" charset="77"/>
              </a:rPr>
              <a:t>	</a:t>
            </a:r>
            <a:r>
              <a:rPr lang="en-US" sz="1200" i="1" dirty="0">
                <a:solidFill>
                  <a:srgbClr val="999988"/>
                </a:solidFill>
                <a:latin typeface="Monaco" pitchFamily="2" charset="77"/>
              </a:rPr>
              <a:t># Page title</a:t>
            </a:r>
            <a:endParaRPr lang="en-US" sz="1200" dirty="0">
              <a:latin typeface="Monaco" pitchFamily="2" charset="77"/>
            </a:endParaRPr>
          </a:p>
          <a:p>
            <a:r>
              <a:rPr lang="en-US" sz="1200" dirty="0">
                <a:latin typeface="Monaco" pitchFamily="2" charset="77"/>
              </a:rPr>
              <a:t>	</a:t>
            </a:r>
            <a:r>
              <a:rPr lang="en-US" sz="1200" dirty="0" err="1">
                <a:latin typeface="Monaco" pitchFamily="2" charset="77"/>
              </a:rPr>
              <a:t>titlePanel</a:t>
            </a:r>
            <a:r>
              <a:rPr lang="en-US" sz="1200" dirty="0">
                <a:latin typeface="Monaco" pitchFamily="2" charset="77"/>
              </a:rPr>
              <a:t>(</a:t>
            </a:r>
            <a:r>
              <a:rPr lang="en-US" sz="1200" dirty="0">
                <a:solidFill>
                  <a:srgbClr val="DD1144"/>
                </a:solidFill>
                <a:latin typeface="Monaco" pitchFamily="2" charset="77"/>
              </a:rPr>
              <a:t>"My app"</a:t>
            </a:r>
            <a:r>
              <a:rPr lang="en-US" sz="1200" dirty="0">
                <a:latin typeface="Monaco" pitchFamily="2" charset="77"/>
              </a:rPr>
              <a:t>), </a:t>
            </a:r>
          </a:p>
          <a:p>
            <a:endParaRPr lang="en-US" sz="1200" dirty="0">
              <a:latin typeface="Monaco" pitchFamily="2" charset="77"/>
            </a:endParaRPr>
          </a:p>
          <a:p>
            <a:r>
              <a:rPr lang="en-US" sz="1200" dirty="0">
                <a:latin typeface="Monaco" pitchFamily="2" charset="77"/>
              </a:rPr>
              <a:t>	</a:t>
            </a:r>
            <a:r>
              <a:rPr lang="en-US" sz="1200" i="1" dirty="0">
                <a:solidFill>
                  <a:srgbClr val="999988"/>
                </a:solidFill>
                <a:latin typeface="Monaco" pitchFamily="2" charset="77"/>
              </a:rPr>
              <a:t># Sidebar layout with input and output definitions</a:t>
            </a:r>
            <a:r>
              <a:rPr lang="en-US" sz="1200" dirty="0">
                <a:latin typeface="Monaco" pitchFamily="2" charset="77"/>
              </a:rPr>
              <a:t> </a:t>
            </a:r>
          </a:p>
          <a:p>
            <a:r>
              <a:rPr lang="en-US" sz="1200" dirty="0">
                <a:latin typeface="Monaco" pitchFamily="2" charset="77"/>
              </a:rPr>
              <a:t>	</a:t>
            </a:r>
            <a:r>
              <a:rPr lang="en-US" sz="1200" dirty="0" err="1">
                <a:latin typeface="Monaco" pitchFamily="2" charset="77"/>
              </a:rPr>
              <a:t>sidebarLayout</a:t>
            </a:r>
            <a:r>
              <a:rPr lang="en-US" sz="1200" dirty="0">
                <a:latin typeface="Monaco" pitchFamily="2" charset="77"/>
              </a:rPr>
              <a:t>( </a:t>
            </a:r>
          </a:p>
          <a:p>
            <a:r>
              <a:rPr lang="en-US" sz="1200" i="1" dirty="0">
                <a:solidFill>
                  <a:srgbClr val="999988"/>
                </a:solidFill>
                <a:latin typeface="Monaco" pitchFamily="2" charset="77"/>
              </a:rPr>
              <a:t>	</a:t>
            </a:r>
          </a:p>
          <a:p>
            <a:r>
              <a:rPr lang="en-US" sz="1200" i="1" dirty="0">
                <a:solidFill>
                  <a:srgbClr val="999988"/>
                </a:solidFill>
                <a:latin typeface="Monaco" pitchFamily="2" charset="77"/>
              </a:rPr>
              <a:t>	# Sidebar panel for inputs</a:t>
            </a:r>
            <a:r>
              <a:rPr lang="en-US" sz="1200" dirty="0">
                <a:latin typeface="Monaco" pitchFamily="2" charset="77"/>
              </a:rPr>
              <a:t> </a:t>
            </a:r>
          </a:p>
          <a:p>
            <a:r>
              <a:rPr lang="en-US" sz="1200" dirty="0">
                <a:latin typeface="Monaco" pitchFamily="2" charset="77"/>
              </a:rPr>
              <a:t>		</a:t>
            </a:r>
            <a:r>
              <a:rPr lang="en-US" sz="1200" dirty="0" err="1">
                <a:latin typeface="Monaco" pitchFamily="2" charset="77"/>
              </a:rPr>
              <a:t>sidebarPanel</a:t>
            </a:r>
            <a:r>
              <a:rPr lang="en-US" sz="1200" dirty="0">
                <a:latin typeface="Monaco" pitchFamily="2" charset="77"/>
              </a:rPr>
              <a:t>( ),</a:t>
            </a:r>
          </a:p>
          <a:p>
            <a:endParaRPr lang="en-US" sz="1200" dirty="0">
              <a:latin typeface="Monaco" pitchFamily="2" charset="77"/>
            </a:endParaRPr>
          </a:p>
          <a:p>
            <a:r>
              <a:rPr lang="en-US" sz="1200" dirty="0">
                <a:latin typeface="Monaco" pitchFamily="2" charset="77"/>
              </a:rPr>
              <a:t>	</a:t>
            </a:r>
            <a:r>
              <a:rPr lang="en-US" sz="1200" i="1" dirty="0">
                <a:solidFill>
                  <a:srgbClr val="999988"/>
                </a:solidFill>
                <a:latin typeface="Monaco" pitchFamily="2" charset="77"/>
              </a:rPr>
              <a:t># Main panel for displaying outputs</a:t>
            </a:r>
            <a:r>
              <a:rPr lang="en-US" sz="1200" dirty="0">
                <a:latin typeface="Monaco" pitchFamily="2" charset="77"/>
              </a:rPr>
              <a:t> </a:t>
            </a:r>
          </a:p>
          <a:p>
            <a:r>
              <a:rPr lang="en-US" sz="1200" dirty="0">
                <a:latin typeface="Monaco" pitchFamily="2" charset="77"/>
              </a:rPr>
              <a:t>		</a:t>
            </a:r>
            <a:r>
              <a:rPr lang="en-US" sz="1200" dirty="0" err="1">
                <a:latin typeface="Monaco" pitchFamily="2" charset="77"/>
              </a:rPr>
              <a:t>mainPanel</a:t>
            </a:r>
            <a:r>
              <a:rPr lang="en-US" sz="1200" dirty="0">
                <a:latin typeface="Monaco" pitchFamily="2" charset="77"/>
              </a:rPr>
              <a:t>( ) </a:t>
            </a:r>
          </a:p>
          <a:p>
            <a:r>
              <a:rPr lang="en-US" sz="1200" dirty="0">
                <a:latin typeface="Monaco" pitchFamily="2" charset="77"/>
              </a:rPr>
              <a:t>	) </a:t>
            </a:r>
          </a:p>
          <a:p>
            <a:r>
              <a:rPr lang="en-US" sz="1200" dirty="0">
                <a:latin typeface="Monaco" pitchFamily="2" charset="77"/>
              </a:rPr>
              <a:t>) </a:t>
            </a:r>
          </a:p>
          <a:p>
            <a:endParaRPr lang="en-US" sz="1200" i="1" dirty="0">
              <a:solidFill>
                <a:srgbClr val="999988"/>
              </a:solidFill>
              <a:latin typeface="Monaco" pitchFamily="2" charset="77"/>
            </a:endParaRPr>
          </a:p>
          <a:p>
            <a:r>
              <a:rPr lang="en-US" sz="1200" i="1" dirty="0">
                <a:solidFill>
                  <a:srgbClr val="999988"/>
                </a:solidFill>
                <a:latin typeface="Monaco" pitchFamily="2" charset="77"/>
              </a:rPr>
              <a:t># Define server logic</a:t>
            </a:r>
            <a:r>
              <a:rPr lang="en-US" sz="1200" dirty="0">
                <a:latin typeface="Monaco" pitchFamily="2" charset="77"/>
              </a:rPr>
              <a:t> </a:t>
            </a:r>
          </a:p>
          <a:p>
            <a:r>
              <a:rPr lang="en-US" sz="1200" dirty="0">
                <a:latin typeface="Monaco" pitchFamily="2" charset="77"/>
              </a:rPr>
              <a:t>server &lt;- </a:t>
            </a:r>
            <a:r>
              <a:rPr lang="en-US" sz="1200" b="1" dirty="0">
                <a:solidFill>
                  <a:srgbClr val="990000"/>
                </a:solidFill>
                <a:latin typeface="Monaco" pitchFamily="2" charset="77"/>
              </a:rPr>
              <a:t>function</a:t>
            </a:r>
            <a:r>
              <a:rPr lang="en-US" sz="1200" dirty="0">
                <a:latin typeface="Monaco" pitchFamily="2" charset="77"/>
              </a:rPr>
              <a:t>(input, output) { } </a:t>
            </a:r>
          </a:p>
          <a:p>
            <a:endParaRPr lang="en-US" sz="1200" i="1" dirty="0">
              <a:solidFill>
                <a:srgbClr val="999988"/>
              </a:solidFill>
              <a:latin typeface="Monaco" pitchFamily="2" charset="77"/>
            </a:endParaRPr>
          </a:p>
          <a:p>
            <a:r>
              <a:rPr lang="en-US" sz="1200" i="1" dirty="0">
                <a:solidFill>
                  <a:srgbClr val="999988"/>
                </a:solidFill>
                <a:latin typeface="Monaco" pitchFamily="2" charset="77"/>
              </a:rPr>
              <a:t># Run the app</a:t>
            </a:r>
            <a:r>
              <a:rPr lang="en-US" sz="1200" dirty="0">
                <a:latin typeface="Monaco" pitchFamily="2" charset="77"/>
              </a:rPr>
              <a:t> </a:t>
            </a:r>
          </a:p>
          <a:p>
            <a:r>
              <a:rPr lang="en-US" sz="1200" dirty="0" err="1">
                <a:latin typeface="Monaco" pitchFamily="2" charset="77"/>
              </a:rPr>
              <a:t>shinyApp</a:t>
            </a:r>
            <a:r>
              <a:rPr lang="en-US" sz="1200" dirty="0">
                <a:latin typeface="Monaco" pitchFamily="2" charset="77"/>
              </a:rPr>
              <a:t>(</a:t>
            </a:r>
            <a:r>
              <a:rPr lang="en-US" sz="1200" dirty="0" err="1">
                <a:latin typeface="Monaco" pitchFamily="2" charset="77"/>
              </a:rPr>
              <a:t>ui</a:t>
            </a:r>
            <a:r>
              <a:rPr lang="en-US" sz="1200" dirty="0">
                <a:latin typeface="Monaco" pitchFamily="2" charset="77"/>
              </a:rPr>
              <a:t> = </a:t>
            </a:r>
            <a:r>
              <a:rPr lang="en-US" sz="1200" dirty="0" err="1">
                <a:latin typeface="Monaco" pitchFamily="2" charset="77"/>
              </a:rPr>
              <a:t>ui</a:t>
            </a:r>
            <a:r>
              <a:rPr lang="en-US" sz="1200" dirty="0">
                <a:latin typeface="Monaco" pitchFamily="2" charset="77"/>
              </a:rPr>
              <a:t>, server = server)</a:t>
            </a:r>
          </a:p>
        </p:txBody>
      </p:sp>
    </p:spTree>
    <p:extLst>
      <p:ext uri="{BB962C8B-B14F-4D97-AF65-F5344CB8AC3E}">
        <p14:creationId xmlns:p14="http://schemas.microsoft.com/office/powerpoint/2010/main" val="3183438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B2CCF9-4227-DC4C-BBE6-C41EFF6E9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Server Logic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AFA471-26AA-774A-83BC-AC210E6FF5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374" y="1171987"/>
            <a:ext cx="7967663" cy="871682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The </a:t>
            </a:r>
            <a:r>
              <a:rPr lang="en-US" b="1" dirty="0"/>
              <a:t>server</a:t>
            </a:r>
            <a:r>
              <a:rPr lang="en-US" dirty="0"/>
              <a:t> takes the </a:t>
            </a:r>
            <a:r>
              <a:rPr lang="en-US" b="1" dirty="0"/>
              <a:t>input</a:t>
            </a:r>
            <a:r>
              <a:rPr lang="en-US" dirty="0"/>
              <a:t> from the </a:t>
            </a:r>
            <a:r>
              <a:rPr lang="en-US" b="1" dirty="0" err="1"/>
              <a:t>ui</a:t>
            </a:r>
            <a:endParaRPr lang="en-US" b="1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It </a:t>
            </a:r>
            <a:r>
              <a:rPr lang="en-US" b="1" dirty="0"/>
              <a:t>render</a:t>
            </a:r>
            <a:r>
              <a:rPr lang="en-US" dirty="0"/>
              <a:t>s the input to output to create objects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6BCC43-7EB3-804B-B6F4-F6B76CDC5F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15/05/2019</a:t>
            </a:fld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88C43D-920E-2842-8B20-49AA916C42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12</a:t>
            </a:fld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44478C2-366E-8844-8849-CF7BE5C2D9DC}"/>
              </a:ext>
            </a:extLst>
          </p:cNvPr>
          <p:cNvSpPr/>
          <p:nvPr/>
        </p:nvSpPr>
        <p:spPr>
          <a:xfrm>
            <a:off x="182816" y="2043669"/>
            <a:ext cx="4388389" cy="467238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000" i="1" dirty="0">
                <a:solidFill>
                  <a:srgbClr val="999988"/>
                </a:solidFill>
                <a:latin typeface="Monaco" pitchFamily="2" charset="77"/>
              </a:rPr>
              <a:t># Define UI</a:t>
            </a:r>
            <a:r>
              <a:rPr lang="en-US" sz="1000" dirty="0">
                <a:latin typeface="Monaco" pitchFamily="2" charset="77"/>
              </a:rPr>
              <a:t> </a:t>
            </a:r>
          </a:p>
          <a:p>
            <a:r>
              <a:rPr lang="en-US" sz="1000" dirty="0" err="1">
                <a:latin typeface="Monaco" pitchFamily="2" charset="77"/>
              </a:rPr>
              <a:t>ui</a:t>
            </a:r>
            <a:r>
              <a:rPr lang="en-US" sz="1000" dirty="0">
                <a:latin typeface="Monaco" pitchFamily="2" charset="77"/>
              </a:rPr>
              <a:t> &lt;- </a:t>
            </a:r>
            <a:r>
              <a:rPr lang="en-US" sz="1000" dirty="0" err="1">
                <a:latin typeface="Monaco" pitchFamily="2" charset="77"/>
              </a:rPr>
              <a:t>fluidPage</a:t>
            </a:r>
            <a:r>
              <a:rPr lang="en-US" sz="1000" dirty="0">
                <a:latin typeface="Monaco" pitchFamily="2" charset="77"/>
              </a:rPr>
              <a:t>( </a:t>
            </a:r>
          </a:p>
          <a:p>
            <a:r>
              <a:rPr lang="en-US" sz="1000" dirty="0">
                <a:latin typeface="Monaco" pitchFamily="2" charset="77"/>
              </a:rPr>
              <a:t>	</a:t>
            </a:r>
          </a:p>
          <a:p>
            <a:r>
              <a:rPr lang="en-US" sz="1000" dirty="0">
                <a:latin typeface="Monaco" pitchFamily="2" charset="77"/>
              </a:rPr>
              <a:t>        </a:t>
            </a:r>
            <a:r>
              <a:rPr lang="en-US" sz="1000" i="1" dirty="0">
                <a:solidFill>
                  <a:srgbClr val="999988"/>
                </a:solidFill>
                <a:latin typeface="Monaco" pitchFamily="2" charset="77"/>
              </a:rPr>
              <a:t># Page title</a:t>
            </a:r>
            <a:endParaRPr lang="en-US" sz="1000" dirty="0">
              <a:latin typeface="Monaco" pitchFamily="2" charset="77"/>
            </a:endParaRPr>
          </a:p>
          <a:p>
            <a:r>
              <a:rPr lang="en-US" sz="1000" dirty="0">
                <a:latin typeface="Monaco" pitchFamily="2" charset="77"/>
              </a:rPr>
              <a:t>        </a:t>
            </a:r>
            <a:r>
              <a:rPr lang="en-US" sz="1000" dirty="0" err="1">
                <a:latin typeface="Monaco" pitchFamily="2" charset="77"/>
              </a:rPr>
              <a:t>titlePanel</a:t>
            </a:r>
            <a:r>
              <a:rPr lang="en-US" sz="1000" dirty="0">
                <a:latin typeface="Monaco" pitchFamily="2" charset="77"/>
              </a:rPr>
              <a:t>(</a:t>
            </a:r>
            <a:r>
              <a:rPr lang="en-US" sz="1000" dirty="0">
                <a:solidFill>
                  <a:srgbClr val="DD1144"/>
                </a:solidFill>
                <a:latin typeface="Monaco" pitchFamily="2" charset="77"/>
              </a:rPr>
              <a:t>"My app"</a:t>
            </a:r>
            <a:r>
              <a:rPr lang="en-US" sz="1000" dirty="0">
                <a:latin typeface="Monaco" pitchFamily="2" charset="77"/>
              </a:rPr>
              <a:t>), </a:t>
            </a:r>
          </a:p>
          <a:p>
            <a:endParaRPr lang="en-US" sz="1000" dirty="0">
              <a:latin typeface="Monaco" pitchFamily="2" charset="77"/>
            </a:endParaRPr>
          </a:p>
          <a:p>
            <a:r>
              <a:rPr lang="en-US" sz="1000" dirty="0">
                <a:latin typeface="Monaco" pitchFamily="2" charset="77"/>
              </a:rPr>
              <a:t>        </a:t>
            </a:r>
            <a:r>
              <a:rPr lang="en-US" sz="1000" i="1" dirty="0">
                <a:solidFill>
                  <a:srgbClr val="999988"/>
                </a:solidFill>
                <a:latin typeface="Monaco" pitchFamily="2" charset="77"/>
              </a:rPr>
              <a:t># Sidebar layout </a:t>
            </a:r>
          </a:p>
          <a:p>
            <a:r>
              <a:rPr lang="en-US" sz="1000" dirty="0">
                <a:latin typeface="Monaco" pitchFamily="2" charset="77"/>
              </a:rPr>
              <a:t>        </a:t>
            </a:r>
            <a:r>
              <a:rPr lang="en-US" sz="1000" dirty="0" err="1">
                <a:latin typeface="Monaco" pitchFamily="2" charset="77"/>
              </a:rPr>
              <a:t>sidebarLayout</a:t>
            </a:r>
            <a:r>
              <a:rPr lang="en-US" sz="1000" dirty="0">
                <a:latin typeface="Monaco" pitchFamily="2" charset="77"/>
              </a:rPr>
              <a:t>( </a:t>
            </a:r>
          </a:p>
          <a:p>
            <a:r>
              <a:rPr lang="en-US" sz="1000" i="1" dirty="0">
                <a:solidFill>
                  <a:srgbClr val="999988"/>
                </a:solidFill>
                <a:latin typeface="Monaco" pitchFamily="2" charset="77"/>
              </a:rPr>
              <a:t>	</a:t>
            </a:r>
          </a:p>
          <a:p>
            <a:r>
              <a:rPr lang="en-US" sz="1000" i="1" dirty="0">
                <a:solidFill>
                  <a:srgbClr val="999988"/>
                </a:solidFill>
                <a:latin typeface="Monaco" pitchFamily="2" charset="77"/>
              </a:rPr>
              <a:t>          # Sidebar panel for inputs</a:t>
            </a:r>
            <a:r>
              <a:rPr lang="en-US" sz="1000" dirty="0">
                <a:latin typeface="Monaco" pitchFamily="2" charset="77"/>
              </a:rPr>
              <a:t> </a:t>
            </a:r>
          </a:p>
          <a:p>
            <a:r>
              <a:rPr lang="en-US" sz="1000" dirty="0">
                <a:latin typeface="Monaco" pitchFamily="2" charset="77"/>
              </a:rPr>
              <a:t>          </a:t>
            </a:r>
            <a:r>
              <a:rPr lang="en-US" sz="1000" dirty="0" err="1">
                <a:latin typeface="Monaco" pitchFamily="2" charset="77"/>
              </a:rPr>
              <a:t>sidebarPanel</a:t>
            </a:r>
            <a:r>
              <a:rPr lang="en-US" sz="1000" dirty="0">
                <a:latin typeface="Monaco" pitchFamily="2" charset="77"/>
              </a:rPr>
              <a:t>( </a:t>
            </a:r>
          </a:p>
          <a:p>
            <a:r>
              <a:rPr lang="en-US" sz="1000" dirty="0">
                <a:latin typeface="Monaco" pitchFamily="2" charset="77"/>
              </a:rPr>
              <a:t>            </a:t>
            </a:r>
          </a:p>
          <a:p>
            <a:r>
              <a:rPr lang="en-US" sz="1000" b="1" dirty="0">
                <a:latin typeface="Monaco" pitchFamily="2" charset="77"/>
              </a:rPr>
              <a:t>            </a:t>
            </a:r>
            <a:r>
              <a:rPr lang="en-US" sz="1000" b="1" i="1" dirty="0">
                <a:solidFill>
                  <a:srgbClr val="999988"/>
                </a:solidFill>
                <a:latin typeface="Monaco" pitchFamily="2" charset="77"/>
              </a:rPr>
              <a:t># Input</a:t>
            </a:r>
            <a:endParaRPr lang="en-US" sz="1000" b="1" dirty="0">
              <a:latin typeface="Monaco" pitchFamily="2" charset="77"/>
            </a:endParaRPr>
          </a:p>
          <a:p>
            <a:r>
              <a:rPr lang="en-US" sz="1000" b="1" dirty="0">
                <a:latin typeface="Monaco" pitchFamily="2" charset="77"/>
              </a:rPr>
              <a:t>            </a:t>
            </a:r>
            <a:r>
              <a:rPr lang="en-US" sz="1000" b="1" dirty="0" err="1">
                <a:latin typeface="Monaco" pitchFamily="2" charset="77"/>
              </a:rPr>
              <a:t>selectInput</a:t>
            </a:r>
            <a:r>
              <a:rPr lang="en-US" sz="1000" b="1" dirty="0">
                <a:latin typeface="Monaco" pitchFamily="2" charset="77"/>
              </a:rPr>
              <a:t>(</a:t>
            </a:r>
          </a:p>
          <a:p>
            <a:r>
              <a:rPr lang="en-US" sz="1000" b="1" dirty="0">
                <a:latin typeface="Monaco" pitchFamily="2" charset="77"/>
              </a:rPr>
              <a:t>	  </a:t>
            </a:r>
            <a:r>
              <a:rPr lang="en-US" sz="1000" b="1" dirty="0" err="1">
                <a:latin typeface="Monaco" pitchFamily="2" charset="77"/>
              </a:rPr>
              <a:t>inputId</a:t>
            </a:r>
            <a:r>
              <a:rPr lang="en-US" sz="1000" b="1" dirty="0">
                <a:latin typeface="Monaco" pitchFamily="2" charset="77"/>
              </a:rPr>
              <a:t> = “</a:t>
            </a:r>
            <a:r>
              <a:rPr lang="en-US" sz="1000" b="1" dirty="0" err="1">
                <a:solidFill>
                  <a:srgbClr val="0070C0"/>
                </a:solidFill>
                <a:latin typeface="Monaco" pitchFamily="2" charset="77"/>
              </a:rPr>
              <a:t>textin</a:t>
            </a:r>
            <a:r>
              <a:rPr lang="en-US" sz="1000" b="1" dirty="0">
                <a:latin typeface="Monaco" pitchFamily="2" charset="77"/>
              </a:rPr>
              <a:t>”,</a:t>
            </a:r>
          </a:p>
          <a:p>
            <a:r>
              <a:rPr lang="en-US" sz="1000" b="1" dirty="0">
                <a:latin typeface="Monaco" pitchFamily="2" charset="77"/>
              </a:rPr>
              <a:t>	  label = ”My first text”,</a:t>
            </a:r>
          </a:p>
          <a:p>
            <a:r>
              <a:rPr lang="en-US" sz="1000" b="1" dirty="0">
                <a:latin typeface="Monaco" pitchFamily="2" charset="77"/>
              </a:rPr>
              <a:t>	  choices = c(“Hello World!”,</a:t>
            </a:r>
          </a:p>
          <a:p>
            <a:r>
              <a:rPr lang="en-US" sz="1000" b="1" dirty="0">
                <a:latin typeface="Monaco" pitchFamily="2" charset="77"/>
              </a:rPr>
              <a:t>	              ”foo”,</a:t>
            </a:r>
          </a:p>
          <a:p>
            <a:r>
              <a:rPr lang="en-US" sz="1000" b="1" dirty="0">
                <a:latin typeface="Monaco" pitchFamily="2" charset="77"/>
              </a:rPr>
              <a:t>		  ”bar”),</a:t>
            </a:r>
          </a:p>
          <a:p>
            <a:r>
              <a:rPr lang="en-US" sz="1000" b="1" dirty="0">
                <a:latin typeface="Monaco" pitchFamily="2" charset="77"/>
              </a:rPr>
              <a:t>	  selected = “Hello World!”              </a:t>
            </a:r>
          </a:p>
          <a:p>
            <a:r>
              <a:rPr lang="en-US" sz="1000" b="1" dirty="0">
                <a:latin typeface="Monaco" pitchFamily="2" charset="77"/>
              </a:rPr>
              <a:t>	)</a:t>
            </a:r>
          </a:p>
          <a:p>
            <a:r>
              <a:rPr lang="en-US" sz="1000" dirty="0">
                <a:latin typeface="Monaco" pitchFamily="2" charset="77"/>
              </a:rPr>
              <a:t>          ),</a:t>
            </a:r>
          </a:p>
          <a:p>
            <a:r>
              <a:rPr lang="en-US" sz="1000" dirty="0">
                <a:latin typeface="Monaco" pitchFamily="2" charset="77"/>
              </a:rPr>
              <a:t> </a:t>
            </a:r>
          </a:p>
          <a:p>
            <a:r>
              <a:rPr lang="en-US" sz="1000" i="1" dirty="0">
                <a:solidFill>
                  <a:srgbClr val="999988"/>
                </a:solidFill>
                <a:latin typeface="Monaco" pitchFamily="2" charset="77"/>
              </a:rPr>
              <a:t>        # Main panel for displaying outputs</a:t>
            </a:r>
            <a:r>
              <a:rPr lang="en-US" sz="1000" dirty="0">
                <a:latin typeface="Monaco" pitchFamily="2" charset="77"/>
              </a:rPr>
              <a:t> </a:t>
            </a:r>
          </a:p>
          <a:p>
            <a:r>
              <a:rPr lang="en-US" sz="1000" dirty="0">
                <a:latin typeface="Monaco" pitchFamily="2" charset="77"/>
              </a:rPr>
              <a:t>        </a:t>
            </a:r>
            <a:r>
              <a:rPr lang="en-US" sz="1000" dirty="0" err="1">
                <a:latin typeface="Monaco" pitchFamily="2" charset="77"/>
              </a:rPr>
              <a:t>mainPanel</a:t>
            </a:r>
            <a:r>
              <a:rPr lang="en-US" sz="1000" dirty="0">
                <a:latin typeface="Monaco" pitchFamily="2" charset="77"/>
              </a:rPr>
              <a:t>( </a:t>
            </a:r>
          </a:p>
          <a:p>
            <a:r>
              <a:rPr lang="en-US" sz="1000" b="1" dirty="0">
                <a:latin typeface="Monaco" pitchFamily="2" charset="77"/>
              </a:rPr>
              <a:t>          </a:t>
            </a:r>
            <a:r>
              <a:rPr lang="en-US" sz="1000" b="1" dirty="0" err="1">
                <a:latin typeface="Monaco" pitchFamily="2" charset="77"/>
              </a:rPr>
              <a:t>textOutput</a:t>
            </a:r>
            <a:r>
              <a:rPr lang="en-US" sz="1000" b="1" dirty="0">
                <a:latin typeface="Monaco" pitchFamily="2" charset="77"/>
              </a:rPr>
              <a:t>(</a:t>
            </a:r>
            <a:r>
              <a:rPr lang="en-US" sz="1000" b="1" dirty="0" err="1">
                <a:latin typeface="Monaco" pitchFamily="2" charset="77"/>
              </a:rPr>
              <a:t>outputId</a:t>
            </a:r>
            <a:r>
              <a:rPr lang="en-US" sz="1000" b="1" dirty="0">
                <a:latin typeface="Monaco" pitchFamily="2" charset="77"/>
              </a:rPr>
              <a:t> = “</a:t>
            </a:r>
            <a:r>
              <a:rPr lang="en-US" sz="1000" b="1" dirty="0" err="1">
                <a:solidFill>
                  <a:srgbClr val="FF0000"/>
                </a:solidFill>
                <a:latin typeface="Monaco" pitchFamily="2" charset="77"/>
              </a:rPr>
              <a:t>textout</a:t>
            </a:r>
            <a:r>
              <a:rPr lang="en-US" sz="1000" b="1" dirty="0">
                <a:latin typeface="Monaco" pitchFamily="2" charset="77"/>
              </a:rPr>
              <a:t>”)</a:t>
            </a:r>
            <a:r>
              <a:rPr lang="en-US" sz="1000" dirty="0">
                <a:latin typeface="Monaco" pitchFamily="2" charset="77"/>
              </a:rPr>
              <a:t> </a:t>
            </a:r>
          </a:p>
          <a:p>
            <a:r>
              <a:rPr lang="en-US" sz="1000" dirty="0">
                <a:latin typeface="Monaco" pitchFamily="2" charset="77"/>
              </a:rPr>
              <a:t>        )</a:t>
            </a:r>
          </a:p>
          <a:p>
            <a:r>
              <a:rPr lang="en-US" sz="1000" dirty="0">
                <a:latin typeface="Monaco" pitchFamily="2" charset="77"/>
              </a:rPr>
              <a:t>          </a:t>
            </a:r>
          </a:p>
          <a:p>
            <a:r>
              <a:rPr lang="en-US" sz="1000" dirty="0">
                <a:latin typeface="Monaco" pitchFamily="2" charset="77"/>
              </a:rPr>
              <a:t>      )</a:t>
            </a:r>
          </a:p>
          <a:p>
            <a:r>
              <a:rPr lang="en-US" sz="1000" dirty="0">
                <a:latin typeface="Monaco" pitchFamily="2" charset="77"/>
              </a:rPr>
              <a:t>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9668A54-88DF-E844-8132-30DC1BBACAA8}"/>
              </a:ext>
            </a:extLst>
          </p:cNvPr>
          <p:cNvSpPr/>
          <p:nvPr/>
        </p:nvSpPr>
        <p:spPr>
          <a:xfrm>
            <a:off x="4618706" y="2043669"/>
            <a:ext cx="4424015" cy="183956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sz="1050" i="1" dirty="0">
              <a:solidFill>
                <a:srgbClr val="999988"/>
              </a:solidFill>
              <a:latin typeface="Monaco" pitchFamily="2" charset="77"/>
            </a:endParaRPr>
          </a:p>
          <a:p>
            <a:r>
              <a:rPr lang="en-US" sz="1050" i="1" dirty="0">
                <a:solidFill>
                  <a:srgbClr val="999988"/>
                </a:solidFill>
                <a:latin typeface="Monaco" pitchFamily="2" charset="77"/>
              </a:rPr>
              <a:t># Define server logic</a:t>
            </a:r>
            <a:r>
              <a:rPr lang="en-US" sz="1050" dirty="0">
                <a:latin typeface="Monaco" pitchFamily="2" charset="77"/>
              </a:rPr>
              <a:t> </a:t>
            </a:r>
          </a:p>
          <a:p>
            <a:r>
              <a:rPr lang="en-US" sz="1050" dirty="0">
                <a:latin typeface="Monaco" pitchFamily="2" charset="77"/>
              </a:rPr>
              <a:t>server &lt;- </a:t>
            </a:r>
            <a:r>
              <a:rPr lang="en-US" sz="1050" b="1" dirty="0">
                <a:solidFill>
                  <a:srgbClr val="990000"/>
                </a:solidFill>
                <a:latin typeface="Monaco" pitchFamily="2" charset="77"/>
              </a:rPr>
              <a:t>function</a:t>
            </a:r>
            <a:r>
              <a:rPr lang="en-US" sz="1050" dirty="0">
                <a:latin typeface="Monaco" pitchFamily="2" charset="77"/>
              </a:rPr>
              <a:t>(input, output) { </a:t>
            </a:r>
          </a:p>
          <a:p>
            <a:endParaRPr lang="en-US" sz="1050" dirty="0">
              <a:latin typeface="Monaco" pitchFamily="2" charset="77"/>
            </a:endParaRPr>
          </a:p>
          <a:p>
            <a:r>
              <a:rPr lang="en-US" sz="1050" b="1" dirty="0">
                <a:latin typeface="Monaco" pitchFamily="2" charset="77"/>
              </a:rPr>
              <a:t>          </a:t>
            </a:r>
            <a:r>
              <a:rPr lang="en-US" sz="1050" b="1" dirty="0" err="1">
                <a:solidFill>
                  <a:srgbClr val="FF0000"/>
                </a:solidFill>
                <a:latin typeface="Monaco" pitchFamily="2" charset="77"/>
              </a:rPr>
              <a:t>output$textout</a:t>
            </a:r>
            <a:r>
              <a:rPr lang="en-US" sz="1050" b="1" dirty="0">
                <a:solidFill>
                  <a:srgbClr val="FF0000"/>
                </a:solidFill>
                <a:latin typeface="Monaco" pitchFamily="2" charset="77"/>
              </a:rPr>
              <a:t> </a:t>
            </a:r>
            <a:r>
              <a:rPr lang="en-US" sz="1050" b="1" dirty="0">
                <a:latin typeface="Monaco" pitchFamily="2" charset="77"/>
              </a:rPr>
              <a:t>&lt;- </a:t>
            </a:r>
            <a:r>
              <a:rPr lang="en-US" sz="1050" b="1" dirty="0" err="1">
                <a:latin typeface="Monaco" pitchFamily="2" charset="77"/>
              </a:rPr>
              <a:t>renderText</a:t>
            </a:r>
            <a:r>
              <a:rPr lang="en-US" sz="1050" b="1" dirty="0">
                <a:latin typeface="Monaco" pitchFamily="2" charset="77"/>
              </a:rPr>
              <a:t>({</a:t>
            </a:r>
          </a:p>
          <a:p>
            <a:r>
              <a:rPr lang="en-US" sz="1050" b="1" dirty="0">
                <a:latin typeface="Monaco" pitchFamily="2" charset="77"/>
              </a:rPr>
              <a:t>            paste(“My first text is:”, </a:t>
            </a:r>
            <a:r>
              <a:rPr lang="en-US" sz="1050" b="1" dirty="0" err="1">
                <a:solidFill>
                  <a:srgbClr val="0070C0"/>
                </a:solidFill>
                <a:latin typeface="Monaco" pitchFamily="2" charset="77"/>
              </a:rPr>
              <a:t>input$textin</a:t>
            </a:r>
            <a:r>
              <a:rPr lang="en-US" sz="1050" b="1" dirty="0">
                <a:latin typeface="Monaco" pitchFamily="2" charset="77"/>
              </a:rPr>
              <a:t>)</a:t>
            </a:r>
          </a:p>
          <a:p>
            <a:r>
              <a:rPr lang="en-US" sz="1050" b="1" dirty="0">
                <a:latin typeface="Monaco" pitchFamily="2" charset="77"/>
              </a:rPr>
              <a:t>          })</a:t>
            </a:r>
          </a:p>
          <a:p>
            <a:endParaRPr lang="en-US" sz="1050" dirty="0">
              <a:latin typeface="Monaco" pitchFamily="2" charset="77"/>
            </a:endParaRPr>
          </a:p>
          <a:p>
            <a:r>
              <a:rPr lang="en-US" sz="1050" dirty="0">
                <a:latin typeface="Monaco" pitchFamily="2" charset="77"/>
              </a:rPr>
              <a:t>} </a:t>
            </a:r>
          </a:p>
          <a:p>
            <a:endParaRPr lang="en-US" sz="1050" i="1" dirty="0">
              <a:solidFill>
                <a:srgbClr val="999988"/>
              </a:solidFill>
              <a:latin typeface="Monaco" pitchFamily="2" charset="77"/>
            </a:endParaRPr>
          </a:p>
          <a:p>
            <a:r>
              <a:rPr lang="en-US" sz="1050" i="1" dirty="0">
                <a:solidFill>
                  <a:srgbClr val="999988"/>
                </a:solidFill>
                <a:latin typeface="Monaco" pitchFamily="2" charset="77"/>
              </a:rPr>
              <a:t># Run the app</a:t>
            </a:r>
            <a:r>
              <a:rPr lang="en-US" sz="1050" dirty="0">
                <a:latin typeface="Monaco" pitchFamily="2" charset="77"/>
              </a:rPr>
              <a:t> </a:t>
            </a:r>
          </a:p>
          <a:p>
            <a:r>
              <a:rPr lang="en-US" sz="1050" dirty="0" err="1">
                <a:latin typeface="Monaco" pitchFamily="2" charset="77"/>
              </a:rPr>
              <a:t>shinyApp</a:t>
            </a:r>
            <a:r>
              <a:rPr lang="en-US" sz="1050" dirty="0">
                <a:latin typeface="Monaco" pitchFamily="2" charset="77"/>
              </a:rPr>
              <a:t>(</a:t>
            </a:r>
            <a:r>
              <a:rPr lang="en-US" sz="1050" dirty="0" err="1">
                <a:latin typeface="Monaco" pitchFamily="2" charset="77"/>
              </a:rPr>
              <a:t>ui</a:t>
            </a:r>
            <a:r>
              <a:rPr lang="en-US" sz="1050" dirty="0">
                <a:latin typeface="Monaco" pitchFamily="2" charset="77"/>
              </a:rPr>
              <a:t> = </a:t>
            </a:r>
            <a:r>
              <a:rPr lang="en-US" sz="1050" dirty="0" err="1">
                <a:latin typeface="Monaco" pitchFamily="2" charset="77"/>
              </a:rPr>
              <a:t>ui</a:t>
            </a:r>
            <a:r>
              <a:rPr lang="en-US" sz="1050" dirty="0">
                <a:latin typeface="Monaco" pitchFamily="2" charset="77"/>
              </a:rPr>
              <a:t>, server = server)</a:t>
            </a:r>
          </a:p>
          <a:p>
            <a:endParaRPr lang="en-US" sz="1050" dirty="0">
              <a:latin typeface="Monaco" pitchFamily="2" charset="77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F269F64-09F5-5F48-85A6-AE22B5FFF574}"/>
              </a:ext>
            </a:extLst>
          </p:cNvPr>
          <p:cNvSpPr txBox="1">
            <a:spLocks/>
          </p:cNvSpPr>
          <p:nvPr/>
        </p:nvSpPr>
        <p:spPr>
          <a:xfrm>
            <a:off x="4618706" y="4006745"/>
            <a:ext cx="4424015" cy="270930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71463" indent="-271463" algn="l" defTabSz="685800" rtl="0" eaLnBrk="1" latinLnBrk="0" hangingPunct="1">
              <a:lnSpc>
                <a:spcPct val="10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lang="da-DK" sz="2400" kern="1200" spc="45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5781" marR="0" indent="-264319" algn="l" defTabSz="685800" rtl="0" eaLnBrk="1" fontAlgn="auto" latinLnBrk="0" hangingPunct="1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da-DK" sz="2000" kern="1200" spc="45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8038" indent="-271463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lang="da-DK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8038" indent="-271463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lang="da-DK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8038" indent="-271463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lang="da-DK" sz="1600" kern="1200" spc="45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808038" indent="-271463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808038" indent="-271463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08038" indent="-271463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808038" indent="-271463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Note that we used: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/>
              <a:t>function </a:t>
            </a:r>
            <a:r>
              <a:rPr lang="en-US" sz="1800" b="1" dirty="0"/>
              <a:t>render*()</a:t>
            </a:r>
            <a:r>
              <a:rPr lang="en-US" sz="1800" dirty="0"/>
              <a:t> to evaluate </a:t>
            </a:r>
            <a:r>
              <a:rPr lang="en-US" sz="1800" b="1" dirty="0"/>
              <a:t>output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/>
              <a:t>there are curly brackets “</a:t>
            </a:r>
            <a:r>
              <a:rPr lang="en-US" sz="1800" b="1" dirty="0"/>
              <a:t>{}</a:t>
            </a:r>
            <a:r>
              <a:rPr lang="en-US" sz="1800" dirty="0"/>
              <a:t>” inside render*() function</a:t>
            </a:r>
            <a:endParaRPr lang="en-US" sz="1400" dirty="0"/>
          </a:p>
          <a:p>
            <a:pPr marL="0" indent="0"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443290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1885D7-F0E7-6A46-B71C-FC74EDC78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reactive() and observe()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3BCD60-84BA-534B-AB5D-5C3E81A95F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15/05/2019</a:t>
            </a:fld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73587F-9571-E24A-9200-3D9DB4FBC9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13</a:t>
            </a:fld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9843D94-5E4B-D242-AEC9-FB80B0C3EE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58058"/>
            <a:ext cx="9144000" cy="387439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49AB4B6-1207-2743-BE94-277B26D5DA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172" y="1484313"/>
            <a:ext cx="9144000" cy="395343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1AF1FA1-2237-C24C-A2D2-E955DD9281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484313"/>
            <a:ext cx="9144000" cy="383182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C9B22A7-CDD6-1F49-9A5F-E4A5C96AFECD}"/>
              </a:ext>
            </a:extLst>
          </p:cNvPr>
          <p:cNvSpPr txBox="1"/>
          <p:nvPr/>
        </p:nvSpPr>
        <p:spPr>
          <a:xfrm>
            <a:off x="1140031" y="5163120"/>
            <a:ext cx="1900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onaco" pitchFamily="2" charset="77"/>
              </a:rPr>
              <a:t>reactive({})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2F2518C-6AA0-624E-9A9B-682B61F688FA}"/>
              </a:ext>
            </a:extLst>
          </p:cNvPr>
          <p:cNvSpPr txBox="1"/>
          <p:nvPr/>
        </p:nvSpPr>
        <p:spPr>
          <a:xfrm>
            <a:off x="5983184" y="5068416"/>
            <a:ext cx="1900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onaco" pitchFamily="2" charset="77"/>
              </a:rPr>
              <a:t>observe({})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BC481BC-969F-EB40-830C-9DA741250074}"/>
              </a:ext>
            </a:extLst>
          </p:cNvPr>
          <p:cNvSpPr txBox="1"/>
          <p:nvPr/>
        </p:nvSpPr>
        <p:spPr>
          <a:xfrm>
            <a:off x="3562597" y="6471705"/>
            <a:ext cx="54985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Images: </a:t>
            </a:r>
            <a:r>
              <a:rPr lang="en-US" sz="1200" dirty="0">
                <a:hlinkClick r:id="rId5"/>
              </a:rPr>
              <a:t>https://shiny.rstudio.com/articles/understanding-reactivity.html</a:t>
            </a:r>
            <a:endParaRPr lang="en-US" sz="12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C2BD247-5CE3-A143-BE65-F417EFB9B373}"/>
              </a:ext>
            </a:extLst>
          </p:cNvPr>
          <p:cNvSpPr txBox="1"/>
          <p:nvPr/>
        </p:nvSpPr>
        <p:spPr>
          <a:xfrm>
            <a:off x="1059669" y="5730670"/>
            <a:ext cx="70183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Don’t worry if it is too conceptual! </a:t>
            </a:r>
          </a:p>
          <a:p>
            <a:pPr algn="ctr"/>
            <a:r>
              <a:rPr lang="en-US" dirty="0"/>
              <a:t>We will get “hands on” experience on this during the tutorial. </a:t>
            </a:r>
          </a:p>
        </p:txBody>
      </p:sp>
    </p:spTree>
    <p:extLst>
      <p:ext uri="{BB962C8B-B14F-4D97-AF65-F5344CB8AC3E}">
        <p14:creationId xmlns:p14="http://schemas.microsoft.com/office/powerpoint/2010/main" val="2222441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237353-FA9F-1E40-A8CD-F6FF6E1A6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Many thanks to...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FA672F-4E6E-8C4F-90F4-B7539D0E47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15/05/2019</a:t>
            </a:fld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5571B4-884D-7E42-B719-3F070D3575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14</a:t>
            </a:fld>
            <a:endParaRPr lang="en-GB" dirty="0"/>
          </a:p>
        </p:txBody>
      </p:sp>
      <p:pic>
        <p:nvPicPr>
          <p:cNvPr id="6" name="Content Placeholder 7">
            <a:extLst>
              <a:ext uri="{FF2B5EF4-FFF2-40B4-BE49-F238E27FC236}">
                <a16:creationId xmlns:a16="http://schemas.microsoft.com/office/drawing/2014/main" id="{E6A199F2-2788-594D-94DF-644A926123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30586" y="1104304"/>
            <a:ext cx="2083979" cy="282472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732DAC6-40F2-9E43-8FCE-B23AE8FC55B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14590" y="1104304"/>
            <a:ext cx="2006930" cy="28247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6FA0B17-8249-2542-A8CA-F182131EFF8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21545" y="1104304"/>
            <a:ext cx="1959429" cy="281564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82DF710-C852-3148-B1A7-4029C8F0C4A9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7375" y="1104137"/>
            <a:ext cx="1843186" cy="281597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3966D57-523C-B644-9831-6A56D6E70711}"/>
              </a:ext>
            </a:extLst>
          </p:cNvPr>
          <p:cNvSpPr txBox="1"/>
          <p:nvPr/>
        </p:nvSpPr>
        <p:spPr>
          <a:xfrm>
            <a:off x="570984" y="3883232"/>
            <a:ext cx="18431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Monaco" pitchFamily="2" charset="77"/>
              </a:rPr>
              <a:t>Romain </a:t>
            </a:r>
          </a:p>
          <a:p>
            <a:pPr algn="ctr"/>
            <a:r>
              <a:rPr lang="en-US" sz="1600" dirty="0" err="1">
                <a:latin typeface="Monaco" pitchFamily="2" charset="77"/>
              </a:rPr>
              <a:t>Barrès</a:t>
            </a:r>
            <a:endParaRPr lang="en-US" sz="1600" dirty="0">
              <a:latin typeface="Monaco" pitchFamily="2" charset="7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87EE196-1F1E-7C41-B504-BD7E64B38688}"/>
              </a:ext>
            </a:extLst>
          </p:cNvPr>
          <p:cNvSpPr txBox="1"/>
          <p:nvPr/>
        </p:nvSpPr>
        <p:spPr>
          <a:xfrm>
            <a:off x="2650982" y="3906983"/>
            <a:ext cx="18431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Monaco" pitchFamily="2" charset="77"/>
              </a:rPr>
              <a:t>Leonidas </a:t>
            </a:r>
            <a:r>
              <a:rPr lang="en-US" sz="1600" dirty="0" err="1">
                <a:latin typeface="Monaco" pitchFamily="2" charset="77"/>
              </a:rPr>
              <a:t>Lundell</a:t>
            </a:r>
            <a:endParaRPr lang="en-US" sz="1600" dirty="0">
              <a:latin typeface="Monaco" pitchFamily="2" charset="7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41D5AB4-5EC9-D743-9CD2-454A502F8C27}"/>
              </a:ext>
            </a:extLst>
          </p:cNvPr>
          <p:cNvSpPr txBox="1"/>
          <p:nvPr/>
        </p:nvSpPr>
        <p:spPr>
          <a:xfrm>
            <a:off x="4796462" y="3906983"/>
            <a:ext cx="18431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Monaco" pitchFamily="2" charset="77"/>
              </a:rPr>
              <a:t>Lars </a:t>
            </a:r>
            <a:r>
              <a:rPr lang="en-US" sz="1600" dirty="0" err="1">
                <a:latin typeface="Monaco" pitchFamily="2" charset="77"/>
              </a:rPr>
              <a:t>Roed</a:t>
            </a:r>
            <a:r>
              <a:rPr lang="en-US" sz="1600" dirty="0">
                <a:latin typeface="Monaco" pitchFamily="2" charset="77"/>
              </a:rPr>
              <a:t> </a:t>
            </a:r>
            <a:r>
              <a:rPr lang="en-US" sz="1600" dirty="0" err="1">
                <a:latin typeface="Monaco" pitchFamily="2" charset="77"/>
              </a:rPr>
              <a:t>Ingerslev</a:t>
            </a:r>
            <a:endParaRPr lang="en-US" sz="1600" dirty="0">
              <a:latin typeface="Monaco" pitchFamily="2" charset="7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2DB6808-8114-B345-87DD-6E20CC307DB8}"/>
              </a:ext>
            </a:extLst>
          </p:cNvPr>
          <p:cNvSpPr txBox="1"/>
          <p:nvPr/>
        </p:nvSpPr>
        <p:spPr>
          <a:xfrm>
            <a:off x="6758617" y="3906983"/>
            <a:ext cx="18431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Monaco" pitchFamily="2" charset="77"/>
              </a:rPr>
              <a:t>Julia</a:t>
            </a:r>
          </a:p>
          <a:p>
            <a:pPr algn="ctr"/>
            <a:r>
              <a:rPr lang="en-US" sz="1600" dirty="0" err="1">
                <a:latin typeface="Monaco" pitchFamily="2" charset="77"/>
              </a:rPr>
              <a:t>Villarroel</a:t>
            </a:r>
            <a:endParaRPr lang="en-US" sz="1600" dirty="0">
              <a:latin typeface="Monaco" pitchFamily="2" charset="77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365F9F5-BC59-2843-B069-8D154E75267F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90875" y="4687099"/>
            <a:ext cx="1431978" cy="2012112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34375D4-6D44-B947-BC77-20043DE6C3E3}"/>
              </a:ext>
            </a:extLst>
          </p:cNvPr>
          <p:cNvCxnSpPr/>
          <p:nvPr/>
        </p:nvCxnSpPr>
        <p:spPr>
          <a:xfrm>
            <a:off x="570984" y="4512622"/>
            <a:ext cx="820999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812E2C03-89FE-7A49-B3DD-81BF3AB021FF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7375" y="4687099"/>
            <a:ext cx="1914912" cy="191491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F6C8123-F584-1444-A485-DD3BFD2B3661}"/>
              </a:ext>
            </a:extLst>
          </p:cNvPr>
          <p:cNvSpPr txBox="1"/>
          <p:nvPr/>
        </p:nvSpPr>
        <p:spPr>
          <a:xfrm>
            <a:off x="2322945" y="5475278"/>
            <a:ext cx="18431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latin typeface="Monaco" pitchFamily="2" charset="77"/>
              </a:rPr>
              <a:t>CBioVikings</a:t>
            </a:r>
            <a:endParaRPr lang="en-US" sz="1600" dirty="0">
              <a:latin typeface="Monaco" pitchFamily="2" charset="7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1078611-E67D-EB48-ABB8-140EC4B3214D}"/>
              </a:ext>
            </a:extLst>
          </p:cNvPr>
          <p:cNvSpPr txBox="1"/>
          <p:nvPr/>
        </p:nvSpPr>
        <p:spPr>
          <a:xfrm>
            <a:off x="6334728" y="5475278"/>
            <a:ext cx="18431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latin typeface="Monaco" pitchFamily="2" charset="77"/>
              </a:rPr>
              <a:t>Dmitrii</a:t>
            </a:r>
            <a:endParaRPr lang="en-US" sz="1600" dirty="0">
              <a:latin typeface="Monaco" pitchFamily="2" charset="77"/>
            </a:endParaRPr>
          </a:p>
          <a:p>
            <a:pPr algn="ctr"/>
            <a:r>
              <a:rPr lang="en-US" sz="1600" dirty="0" err="1">
                <a:latin typeface="Monaco" pitchFamily="2" charset="77"/>
              </a:rPr>
              <a:t>Borisevic</a:t>
            </a:r>
            <a:endParaRPr lang="en-US" sz="1600" dirty="0">
              <a:latin typeface="Monaco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94992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0"/>
      <p:bldP spid="20" grpId="0"/>
      <p:bldP spid="2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D454FB-3A02-EC4D-99A4-F560FB28C4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Tutorial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1BDD8C-FCA2-B84C-BA97-055492BEF4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Please click the link below for the tutorial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1800" dirty="0">
                <a:hlinkClick r:id="rId2"/>
              </a:rPr>
              <a:t>https://rawgit.com/altintasali/buildShiny/master/doc/buildShiny.html</a:t>
            </a:r>
            <a:endParaRPr lang="en-US" sz="1800" dirty="0"/>
          </a:p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C72B42-353F-9147-8E02-4EA7B924CD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15/05/2019</a:t>
            </a:fld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8483E9-8598-D24E-AD2F-6E5077F0A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15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881257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Placeholder 19">
            <a:extLst>
              <a:ext uri="{FF2B5EF4-FFF2-40B4-BE49-F238E27FC236}">
                <a16:creationId xmlns:a16="http://schemas.microsoft.com/office/drawing/2014/main" id="{E13E456F-C6DC-3648-99CE-8195C5F1C96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074D212-1390-D04C-8CE6-FA2CEBAC1B1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A18BD9-49D6-6744-A079-A09796D5AFE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87375" y="3193201"/>
            <a:ext cx="3564334" cy="899766"/>
          </a:xfrm>
        </p:spPr>
        <p:txBody>
          <a:bodyPr/>
          <a:lstStyle/>
          <a:p>
            <a:r>
              <a:rPr lang="en-US" dirty="0"/>
              <a:t>NNF Center for Basic Metabolic Research</a:t>
            </a:r>
          </a:p>
          <a:p>
            <a:endParaRPr lang="en-US" dirty="0"/>
          </a:p>
          <a:p>
            <a:r>
              <a:rPr lang="en-US" dirty="0" err="1"/>
              <a:t>Barrès</a:t>
            </a:r>
            <a:r>
              <a:rPr lang="en-US" dirty="0"/>
              <a:t> Lab</a:t>
            </a:r>
          </a:p>
          <a:p>
            <a:endParaRPr lang="en-US" dirty="0"/>
          </a:p>
          <a:p>
            <a:r>
              <a:rPr lang="en-US" dirty="0"/>
              <a:t>May 15, 2019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4F3E8534-B62E-4445-BCAF-8554246789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7375" y="2329154"/>
            <a:ext cx="3564334" cy="726435"/>
          </a:xfrm>
        </p:spPr>
        <p:txBody>
          <a:bodyPr/>
          <a:lstStyle/>
          <a:p>
            <a:r>
              <a:rPr lang="en-US" dirty="0"/>
              <a:t>Ali Altıntaş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9C37D10-F8D0-8D42-BB2C-014432B4DFE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Building Your First Shiny App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A4169CD-BA77-3B4C-A389-5ACD010F121E}"/>
              </a:ext>
            </a:extLst>
          </p:cNvPr>
          <p:cNvSpPr/>
          <p:nvPr/>
        </p:nvSpPr>
        <p:spPr>
          <a:xfrm>
            <a:off x="95000" y="691815"/>
            <a:ext cx="4469607" cy="5474035"/>
          </a:xfrm>
          <a:prstGeom prst="rect">
            <a:avLst/>
          </a:prstGeom>
          <a:noFill/>
          <a:ln w="190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07EA9DE9-611D-C540-A3A4-C2E19CC95A42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48410" y="4587678"/>
            <a:ext cx="1932361" cy="22398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B2080FC-0C6A-554C-9EFF-4100B472A7E0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5747" y="4500748"/>
            <a:ext cx="2565072" cy="25650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873773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About me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CA900-C54E-46DA-9750-FC525BA50C3D}" type="datetime1">
              <a:rPr lang="en-GB" smtClean="0"/>
              <a:t>15/05/2019</a:t>
            </a:fld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3</a:t>
            </a:fld>
            <a:endParaRPr lang="en-GB" dirty="0"/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AAF13612-61AA-0A40-BE3C-81CCBCD955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0844" y="1075006"/>
            <a:ext cx="5208678" cy="2976387"/>
          </a:xfr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5DFF0D02-E7AF-2F47-A607-0CDD353EEC75}"/>
              </a:ext>
            </a:extLst>
          </p:cNvPr>
          <p:cNvGrpSpPr/>
          <p:nvPr/>
        </p:nvGrpSpPr>
        <p:grpSpPr>
          <a:xfrm>
            <a:off x="238455" y="3973582"/>
            <a:ext cx="4350011" cy="2839195"/>
            <a:chOff x="464086" y="3973582"/>
            <a:chExt cx="4350011" cy="2839195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827D68E1-1BF3-7D43-9813-54DA76F4C352}"/>
                </a:ext>
              </a:extLst>
            </p:cNvPr>
            <p:cNvGrpSpPr/>
            <p:nvPr/>
          </p:nvGrpSpPr>
          <p:grpSpPr>
            <a:xfrm>
              <a:off x="464086" y="3988765"/>
              <a:ext cx="4220929" cy="2824012"/>
              <a:chOff x="464086" y="3988765"/>
              <a:chExt cx="4220929" cy="2824012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 rotWithShape="1">
              <a:blip r:embed="rId4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577100" y="4250375"/>
                <a:ext cx="4107915" cy="2562402"/>
              </a:xfrm>
              <a:prstGeom prst="rect">
                <a:avLst/>
              </a:prstGeom>
            </p:spPr>
          </p:pic>
          <p:sp>
            <p:nvSpPr>
              <p:cNvPr id="10" name="TextBox 9"/>
              <p:cNvSpPr txBox="1"/>
              <p:nvPr/>
            </p:nvSpPr>
            <p:spPr>
              <a:xfrm>
                <a:off x="464086" y="3988765"/>
                <a:ext cx="401719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/>
                  <a:t>PhD Thesis:</a:t>
                </a:r>
                <a:r>
                  <a:rPr lang="en-US" sz="1400" dirty="0"/>
                  <a:t> “Dynamics of oxidative stress response in budding yeast</a:t>
                </a:r>
                <a:r>
                  <a:rPr lang="en-US" sz="1400" i="1" dirty="0"/>
                  <a:t>”</a:t>
                </a:r>
              </a:p>
            </p:txBody>
          </p:sp>
        </p:grp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E2B9294-4065-074D-A84F-63524A2E843C}"/>
                </a:ext>
              </a:extLst>
            </p:cNvPr>
            <p:cNvSpPr/>
            <p:nvPr/>
          </p:nvSpPr>
          <p:spPr>
            <a:xfrm>
              <a:off x="464086" y="3973582"/>
              <a:ext cx="4350011" cy="283919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12C6C25-546A-3F49-B054-C7862F7134D5}"/>
              </a:ext>
            </a:extLst>
          </p:cNvPr>
          <p:cNvGrpSpPr/>
          <p:nvPr/>
        </p:nvGrpSpPr>
        <p:grpSpPr>
          <a:xfrm>
            <a:off x="4882942" y="674152"/>
            <a:ext cx="4276041" cy="3007710"/>
            <a:chOff x="4987637" y="377161"/>
            <a:chExt cx="4276041" cy="3007710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A838997A-1399-324A-A412-3C97762FDC12}"/>
                </a:ext>
              </a:extLst>
            </p:cNvPr>
            <p:cNvGrpSpPr/>
            <p:nvPr/>
          </p:nvGrpSpPr>
          <p:grpSpPr>
            <a:xfrm>
              <a:off x="4999512" y="377161"/>
              <a:ext cx="4264166" cy="3007710"/>
              <a:chOff x="4438436" y="3391871"/>
              <a:chExt cx="4017195" cy="2793914"/>
            </a:xfrm>
          </p:grpSpPr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881680" y="3888484"/>
                <a:ext cx="3396613" cy="2051080"/>
              </a:xfrm>
              <a:prstGeom prst="rect">
                <a:avLst/>
              </a:prstGeom>
            </p:spPr>
          </p:pic>
          <p:sp>
            <p:nvSpPr>
              <p:cNvPr id="12" name="TextBox 11"/>
              <p:cNvSpPr txBox="1"/>
              <p:nvPr/>
            </p:nvSpPr>
            <p:spPr>
              <a:xfrm>
                <a:off x="4989215" y="5939564"/>
                <a:ext cx="2762321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/>
                  <a:t>(Image Courtesy: Dr. Mike Evans)</a:t>
                </a:r>
              </a:p>
            </p:txBody>
          </p:sp>
          <p:pic>
            <p:nvPicPr>
              <p:cNvPr id="13" name="Picture 12"/>
              <p:cNvPicPr>
                <a:picLocks noChangeAspect="1"/>
              </p:cNvPicPr>
              <p:nvPr/>
            </p:nvPicPr>
            <p:blipFill>
              <a:blip r:embed="rId6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989215" y="4166050"/>
                <a:ext cx="1075934" cy="283274"/>
              </a:xfrm>
              <a:prstGeom prst="rect">
                <a:avLst/>
              </a:prstGeom>
            </p:spPr>
          </p:pic>
          <p:sp>
            <p:nvSpPr>
              <p:cNvPr id="14" name="TextBox 13"/>
              <p:cNvSpPr txBox="1"/>
              <p:nvPr/>
            </p:nvSpPr>
            <p:spPr>
              <a:xfrm>
                <a:off x="4438436" y="3391871"/>
                <a:ext cx="4017195" cy="6861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/>
                  <a:t>1</a:t>
                </a:r>
                <a:r>
                  <a:rPr lang="en-US" sz="1400" b="1" baseline="30000" dirty="0"/>
                  <a:t>st</a:t>
                </a:r>
                <a:r>
                  <a:rPr lang="en-US" sz="1400" b="1" dirty="0"/>
                  <a:t> Post-doc project:</a:t>
                </a:r>
                <a:r>
                  <a:rPr lang="en-US" sz="1400" dirty="0"/>
                  <a:t> “The differential expression detection of structured RNA in inflammatory bowel disease</a:t>
                </a:r>
                <a:r>
                  <a:rPr lang="en-US" sz="1400" i="1" dirty="0"/>
                  <a:t>”</a:t>
                </a:r>
              </a:p>
            </p:txBody>
          </p:sp>
        </p:grp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672303B4-5A3A-8442-B6FD-A6779A32F28D}"/>
                </a:ext>
              </a:extLst>
            </p:cNvPr>
            <p:cNvSpPr/>
            <p:nvPr/>
          </p:nvSpPr>
          <p:spPr>
            <a:xfrm>
              <a:off x="4987637" y="377161"/>
              <a:ext cx="4132613" cy="30077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1E174DF-2E80-204E-BA4B-C0DA5CA7CD30}"/>
              </a:ext>
            </a:extLst>
          </p:cNvPr>
          <p:cNvGrpSpPr/>
          <p:nvPr/>
        </p:nvGrpSpPr>
        <p:grpSpPr>
          <a:xfrm>
            <a:off x="4876191" y="3805067"/>
            <a:ext cx="4317090" cy="3007710"/>
            <a:chOff x="4876191" y="3805067"/>
            <a:chExt cx="4317090" cy="3007710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04364143-CA4A-5848-B83C-25F40C4AAEC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970687" y="4328352"/>
              <a:ext cx="3950372" cy="2468983"/>
            </a:xfrm>
            <a:prstGeom prst="rect">
              <a:avLst/>
            </a:prstGeom>
          </p:spPr>
        </p:pic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AE29457-F15B-914A-A0A1-5607FF7EBE28}"/>
                </a:ext>
              </a:extLst>
            </p:cNvPr>
            <p:cNvSpPr/>
            <p:nvPr/>
          </p:nvSpPr>
          <p:spPr>
            <a:xfrm>
              <a:off x="4876191" y="3805067"/>
              <a:ext cx="4132613" cy="30077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614DA65-85FF-E345-9FFC-305F222E7A88}"/>
                </a:ext>
              </a:extLst>
            </p:cNvPr>
            <p:cNvSpPr txBox="1"/>
            <p:nvPr/>
          </p:nvSpPr>
          <p:spPr>
            <a:xfrm>
              <a:off x="4929115" y="3817029"/>
              <a:ext cx="426416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2</a:t>
              </a:r>
              <a:r>
                <a:rPr lang="en-US" sz="1400" b="1" baseline="30000" dirty="0"/>
                <a:t>nd</a:t>
              </a:r>
              <a:r>
                <a:rPr lang="en-US" sz="1400" b="1" dirty="0"/>
                <a:t> Post-doc project:</a:t>
              </a:r>
              <a:r>
                <a:rPr lang="en-US" sz="1400" dirty="0"/>
                <a:t> “Transcriptomic and epigenetic regulation of circadian clock”</a:t>
              </a:r>
              <a:endParaRPr lang="en-US" sz="1400" i="1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36AB17D-6039-BE40-93EA-5B1C4280EDFE}"/>
                </a:ext>
              </a:extLst>
            </p:cNvPr>
            <p:cNvSpPr txBox="1"/>
            <p:nvPr/>
          </p:nvSpPr>
          <p:spPr>
            <a:xfrm>
              <a:off x="4882942" y="4321728"/>
              <a:ext cx="395037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</a:rPr>
                <a:t>Barres Lab</a:t>
              </a:r>
              <a:endParaRPr lang="en-US" sz="1400" i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09035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20F89-6B43-DC4A-9B7B-BF94A9979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 your service today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000305D-EA5D-E144-AB55-A920196FD3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56557" y="1432232"/>
            <a:ext cx="3236336" cy="4386677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AEDBDE-D93C-8C48-95D6-402FD5AD0A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15/05/2019</a:t>
            </a:fld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B7442A-DE56-404F-B8E6-69E4704A81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4</a:t>
            </a:fld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24C64A-EB1F-F04F-A5E9-3932818A0774}"/>
              </a:ext>
            </a:extLst>
          </p:cNvPr>
          <p:cNvSpPr txBox="1"/>
          <p:nvPr/>
        </p:nvSpPr>
        <p:spPr>
          <a:xfrm>
            <a:off x="1188191" y="5818909"/>
            <a:ext cx="30675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Monaco" pitchFamily="2" charset="77"/>
              </a:rPr>
              <a:t>Ali Altıntaş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C672BCE-4760-034A-AE5C-35F0CD44500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88192" y="1778938"/>
            <a:ext cx="3067549" cy="403997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4ECA55F-6286-6047-A736-3C585F7FB2CB}"/>
              </a:ext>
            </a:extLst>
          </p:cNvPr>
          <p:cNvSpPr txBox="1"/>
          <p:nvPr/>
        </p:nvSpPr>
        <p:spPr>
          <a:xfrm>
            <a:off x="4723835" y="5818909"/>
            <a:ext cx="38342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Monaco" pitchFamily="2" charset="77"/>
              </a:rPr>
              <a:t>Leonidas </a:t>
            </a:r>
            <a:r>
              <a:rPr lang="en-US" sz="2800" dirty="0" err="1">
                <a:latin typeface="Monaco" pitchFamily="2" charset="77"/>
              </a:rPr>
              <a:t>Lundell</a:t>
            </a:r>
            <a:endParaRPr lang="en-US" sz="2800" dirty="0">
              <a:latin typeface="Monaco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6976930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454779-D9FB-AB4B-9789-73A05B615D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Dataset: Iris flowers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66DEB9-2BB6-1D41-87C0-DA60303CF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15/05/2019</a:t>
            </a:fld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B31CEA-406B-EB4B-8F5B-E6C0237E0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5</a:t>
            </a:fld>
            <a:endParaRPr lang="en-GB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FD611E0-25ED-A04C-9310-BCCB4CB58793}"/>
              </a:ext>
            </a:extLst>
          </p:cNvPr>
          <p:cNvGrpSpPr/>
          <p:nvPr/>
        </p:nvGrpSpPr>
        <p:grpSpPr>
          <a:xfrm>
            <a:off x="5477113" y="1070609"/>
            <a:ext cx="3591217" cy="5678095"/>
            <a:chOff x="5477113" y="1070609"/>
            <a:chExt cx="3591217" cy="5678095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50DEF5F-2249-2548-90A9-83DD939534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77113" y="1070609"/>
              <a:ext cx="3591217" cy="5420866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330E67D-1249-AA4E-8240-27E88DBE5639}"/>
                </a:ext>
              </a:extLst>
            </p:cNvPr>
            <p:cNvSpPr txBox="1"/>
            <p:nvPr/>
          </p:nvSpPr>
          <p:spPr>
            <a:xfrm>
              <a:off x="7671769" y="6471705"/>
              <a:ext cx="138941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dirty="0"/>
                <a:t>(Fisher, 1936)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32745507-126B-5749-B177-F6753B079D3D}"/>
                </a:ext>
              </a:extLst>
            </p:cNvPr>
            <p:cNvGrpSpPr/>
            <p:nvPr/>
          </p:nvGrpSpPr>
          <p:grpSpPr>
            <a:xfrm>
              <a:off x="6471907" y="2292379"/>
              <a:ext cx="1894568" cy="2652395"/>
              <a:chOff x="587375" y="1070609"/>
              <a:chExt cx="1894568" cy="2652395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DBA398EE-29FE-C048-8A69-22C587DBD4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alphaModFix amt="70000"/>
              </a:blip>
              <a:stretch>
                <a:fillRect/>
              </a:stretch>
            </p:blipFill>
            <p:spPr>
              <a:xfrm>
                <a:off x="587375" y="1070609"/>
                <a:ext cx="1894568" cy="2652395"/>
              </a:xfrm>
              <a:prstGeom prst="rect">
                <a:avLst/>
              </a:prstGeom>
            </p:spPr>
          </p:pic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0383A43-2B24-4C4A-BC6A-79AD296934F8}"/>
                  </a:ext>
                </a:extLst>
              </p:cNvPr>
              <p:cNvSpPr txBox="1"/>
              <p:nvPr/>
            </p:nvSpPr>
            <p:spPr>
              <a:xfrm>
                <a:off x="1092530" y="3446005"/>
                <a:ext cx="138941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200" dirty="0">
                    <a:solidFill>
                      <a:schemeClr val="bg1"/>
                    </a:solidFill>
                  </a:rPr>
                  <a:t>Source: Wikipedia</a:t>
                </a:r>
              </a:p>
            </p:txBody>
          </p:sp>
        </p:grp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1DCEC0C-A0A6-F74F-ABAF-B90091B604F8}"/>
              </a:ext>
            </a:extLst>
          </p:cNvPr>
          <p:cNvGrpSpPr/>
          <p:nvPr/>
        </p:nvGrpSpPr>
        <p:grpSpPr>
          <a:xfrm>
            <a:off x="645297" y="1189361"/>
            <a:ext cx="4643253" cy="3323262"/>
            <a:chOff x="368135" y="1141860"/>
            <a:chExt cx="4643253" cy="3323262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3FDA173E-4684-3543-840E-06B8DD66DFD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5407" y="1221735"/>
              <a:ext cx="2368274" cy="315411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71BD70A6-5BED-9C42-8F7E-3D1E64B0AB7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979399" y="1221735"/>
              <a:ext cx="1932399" cy="1449299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8D8948B4-2E22-9147-8D8D-06239FE0F04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982144" y="2798790"/>
              <a:ext cx="1932399" cy="1572270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BCD128C-ED80-024C-9AF8-AB0EB61261F6}"/>
                </a:ext>
              </a:extLst>
            </p:cNvPr>
            <p:cNvSpPr txBox="1"/>
            <p:nvPr/>
          </p:nvSpPr>
          <p:spPr>
            <a:xfrm>
              <a:off x="1454268" y="4054433"/>
              <a:ext cx="138941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i="1" dirty="0">
                  <a:solidFill>
                    <a:schemeClr val="bg1"/>
                  </a:solidFill>
                </a:rPr>
                <a:t>Iris </a:t>
              </a:r>
              <a:r>
                <a:rPr lang="en-US" sz="1200" i="1" dirty="0" err="1">
                  <a:solidFill>
                    <a:schemeClr val="bg1"/>
                  </a:solidFill>
                </a:rPr>
                <a:t>setosa</a:t>
              </a:r>
              <a:endParaRPr lang="en-US" sz="1200" i="1" dirty="0">
                <a:solidFill>
                  <a:schemeClr val="bg1"/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DAF8FDF-F97E-F849-A3C9-25A473BD1A68}"/>
                </a:ext>
              </a:extLst>
            </p:cNvPr>
            <p:cNvSpPr txBox="1"/>
            <p:nvPr/>
          </p:nvSpPr>
          <p:spPr>
            <a:xfrm>
              <a:off x="3522385" y="2394035"/>
              <a:ext cx="138941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i="1" dirty="0">
                  <a:solidFill>
                    <a:schemeClr val="bg1"/>
                  </a:solidFill>
                </a:rPr>
                <a:t>Iris versicolor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964448C-F31D-4F4F-95C9-9B9D733A60FD}"/>
                </a:ext>
              </a:extLst>
            </p:cNvPr>
            <p:cNvSpPr txBox="1"/>
            <p:nvPr/>
          </p:nvSpPr>
          <p:spPr>
            <a:xfrm>
              <a:off x="3491325" y="4054728"/>
              <a:ext cx="138941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i="1" dirty="0">
                  <a:solidFill>
                    <a:schemeClr val="bg1"/>
                  </a:solidFill>
                </a:rPr>
                <a:t>Iris virginica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EDA4236-AE42-7E47-B49D-892601A72B99}"/>
                </a:ext>
              </a:extLst>
            </p:cNvPr>
            <p:cNvSpPr/>
            <p:nvPr/>
          </p:nvSpPr>
          <p:spPr>
            <a:xfrm>
              <a:off x="368135" y="1141860"/>
              <a:ext cx="4643253" cy="332326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84820CA-A6FE-C94E-AEF6-8A58637EC1B8}"/>
              </a:ext>
            </a:extLst>
          </p:cNvPr>
          <p:cNvGrpSpPr/>
          <p:nvPr/>
        </p:nvGrpSpPr>
        <p:grpSpPr>
          <a:xfrm>
            <a:off x="2116834" y="4667775"/>
            <a:ext cx="2047652" cy="2168193"/>
            <a:chOff x="2116834" y="4667775"/>
            <a:chExt cx="2047652" cy="2168193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FB8FB7EF-B087-0944-943C-5883195B117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116834" y="4667775"/>
              <a:ext cx="2008017" cy="213580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071B322-1626-4449-8813-B7E2D0AF1269}"/>
                </a:ext>
              </a:extLst>
            </p:cNvPr>
            <p:cNvSpPr txBox="1"/>
            <p:nvPr/>
          </p:nvSpPr>
          <p:spPr>
            <a:xfrm>
              <a:off x="2775073" y="6558969"/>
              <a:ext cx="138941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dirty="0">
                  <a:solidFill>
                    <a:schemeClr val="bg1">
                      <a:lumMod val="85000"/>
                    </a:schemeClr>
                  </a:solidFill>
                </a:rPr>
                <a:t>Source: Wikipedia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31428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580A97-88B8-E548-87CF-B21C69AA5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Shiny?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E14BE1-A0F4-B348-A2D8-97D32D3A8F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375" y="3598223"/>
            <a:ext cx="7967663" cy="2705079"/>
          </a:xfrm>
        </p:spPr>
        <p:txBody>
          <a:bodyPr/>
          <a:lstStyle/>
          <a:p>
            <a:r>
              <a:rPr lang="en-US" dirty="0"/>
              <a:t>Shiny is an open source R package that provides an elegant and powerful web framework for building web applications using R. </a:t>
            </a:r>
          </a:p>
          <a:p>
            <a:endParaRPr lang="en-US" dirty="0"/>
          </a:p>
          <a:p>
            <a:r>
              <a:rPr lang="en-US" dirty="0"/>
              <a:t>Shiny helps you turn your analyses into interactive web applications without requiring HTML, CSS, or JavaScript knowledge.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6E4F86-F45C-F049-ACFD-30B94F5685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15/05/2019</a:t>
            </a:fld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8E297A-C4E0-C645-BD02-960DCA647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6</a:t>
            </a:fld>
            <a:endParaRPr lang="en-GB" dirty="0"/>
          </a:p>
        </p:txBody>
      </p:sp>
      <p:pic>
        <p:nvPicPr>
          <p:cNvPr id="6" name="Content Placeholder 8">
            <a:extLst>
              <a:ext uri="{FF2B5EF4-FFF2-40B4-BE49-F238E27FC236}">
                <a16:creationId xmlns:a16="http://schemas.microsoft.com/office/drawing/2014/main" id="{68D74B7E-2B9B-3B48-813F-CA31BAA9C919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7592" y="1514805"/>
            <a:ext cx="4617804" cy="16202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633F056-EBED-6C4D-9CE4-584346B87AE6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99956" y="1236564"/>
            <a:ext cx="1877958" cy="2176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8976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2D951-3FC4-C542-BFA1-C7C3AA6638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BE78B9-8604-D946-934C-AE21FA5CCB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333333"/>
                </a:solidFill>
                <a:latin typeface="Helvetica Neue" panose="02000503000000020004" pitchFamily="2" charset="0"/>
              </a:rPr>
              <a:t>Shiny app consists of 3 main components</a:t>
            </a:r>
          </a:p>
          <a:p>
            <a:pPr marL="721518" lvl="1" indent="-457200">
              <a:buFont typeface="+mj-lt"/>
              <a:buAutoNum type="arabicPeriod"/>
            </a:pPr>
            <a:r>
              <a:rPr lang="en-US" b="1" dirty="0">
                <a:solidFill>
                  <a:srgbClr val="333333"/>
                </a:solidFill>
                <a:latin typeface="Helvetica Neue" panose="02000503000000020004" pitchFamily="2" charset="0"/>
              </a:rPr>
              <a:t>UI</a:t>
            </a:r>
            <a:r>
              <a:rPr lang="en-US" dirty="0">
                <a:solidFill>
                  <a:srgbClr val="333333"/>
                </a:solidFill>
                <a:latin typeface="Helvetica Neue" panose="02000503000000020004" pitchFamily="2" charset="0"/>
              </a:rPr>
              <a:t>: User interface object</a:t>
            </a:r>
          </a:p>
          <a:p>
            <a:pPr marL="721518" lvl="1" indent="-457200">
              <a:buFont typeface="+mj-lt"/>
              <a:buAutoNum type="arabicPeriod"/>
            </a:pPr>
            <a:r>
              <a:rPr lang="en-US" b="1" dirty="0">
                <a:solidFill>
                  <a:srgbClr val="333333"/>
                </a:solidFill>
                <a:latin typeface="Helvetica Neue" panose="02000503000000020004" pitchFamily="2" charset="0"/>
              </a:rPr>
              <a:t>Server</a:t>
            </a:r>
            <a:r>
              <a:rPr lang="en-US" dirty="0">
                <a:solidFill>
                  <a:srgbClr val="333333"/>
                </a:solidFill>
                <a:latin typeface="Helvetica Neue" panose="02000503000000020004" pitchFamily="2" charset="0"/>
              </a:rPr>
              <a:t>: Server function</a:t>
            </a:r>
          </a:p>
          <a:p>
            <a:pPr marL="721518" lvl="1" indent="-457200">
              <a:buFont typeface="+mj-lt"/>
              <a:buAutoNum type="arabicPeriod"/>
            </a:pPr>
            <a:r>
              <a:rPr lang="en-US" b="1" dirty="0">
                <a:solidFill>
                  <a:srgbClr val="333333"/>
                </a:solidFill>
                <a:latin typeface="Helvetica Neue" panose="02000503000000020004" pitchFamily="2" charset="0"/>
              </a:rPr>
              <a:t>Run</a:t>
            </a:r>
            <a:r>
              <a:rPr lang="en-US" dirty="0">
                <a:solidFill>
                  <a:srgbClr val="333333"/>
                </a:solidFill>
                <a:latin typeface="Helvetica Neue" panose="02000503000000020004" pitchFamily="2" charset="0"/>
              </a:rPr>
              <a:t>: A call to </a:t>
            </a:r>
            <a:r>
              <a:rPr lang="en-US" dirty="0" err="1">
                <a:solidFill>
                  <a:srgbClr val="333333"/>
                </a:solidFill>
                <a:latin typeface="Monaco" pitchFamily="2" charset="77"/>
              </a:rPr>
              <a:t>shinyApp</a:t>
            </a:r>
            <a:r>
              <a:rPr lang="en-US" dirty="0">
                <a:solidFill>
                  <a:srgbClr val="333333"/>
                </a:solidFill>
                <a:latin typeface="Helvetica Neue" panose="02000503000000020004" pitchFamily="2" charset="0"/>
              </a:rPr>
              <a:t> function</a:t>
            </a:r>
          </a:p>
          <a:p>
            <a:pPr marL="264318" lvl="1" indent="0">
              <a:buNone/>
            </a:pPr>
            <a:endParaRPr lang="en-US" dirty="0">
              <a:solidFill>
                <a:srgbClr val="333333"/>
              </a:solidFill>
              <a:latin typeface="Helvetica Neue" panose="02000503000000020004" pitchFamily="2" charset="0"/>
            </a:endParaRPr>
          </a:p>
          <a:p>
            <a:pPr marL="264318" lvl="1" indent="0">
              <a:buNone/>
            </a:pPr>
            <a:endParaRPr lang="en-US" b="1" dirty="0">
              <a:solidFill>
                <a:srgbClr val="990000"/>
              </a:solidFill>
            </a:endParaRPr>
          </a:p>
          <a:p>
            <a:endParaRPr lang="en-US" dirty="0">
              <a:latin typeface="Monaco" pitchFamily="2" charset="77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A36DF-DA88-1949-808E-E5D68965C7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15/05/2019</a:t>
            </a:fld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FD8E40-0A51-5543-85F7-42B0DFBCAC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7</a:t>
            </a:fld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A3439E5-A415-784E-A2C4-DC34BAF7924E}"/>
              </a:ext>
            </a:extLst>
          </p:cNvPr>
          <p:cNvSpPr/>
          <p:nvPr/>
        </p:nvSpPr>
        <p:spPr>
          <a:xfrm>
            <a:off x="587375" y="3431969"/>
            <a:ext cx="7967663" cy="287133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000" b="1" dirty="0">
                <a:solidFill>
                  <a:srgbClr val="990000"/>
                </a:solidFill>
                <a:latin typeface="Monaco" pitchFamily="2" charset="77"/>
              </a:rPr>
              <a:t>library</a:t>
            </a:r>
            <a:r>
              <a:rPr lang="en-US" sz="2000" dirty="0">
                <a:latin typeface="Monaco" pitchFamily="2" charset="77"/>
              </a:rPr>
              <a:t>(shiny) </a:t>
            </a:r>
          </a:p>
          <a:p>
            <a:endParaRPr lang="en-US" sz="2000" dirty="0">
              <a:latin typeface="Monaco" pitchFamily="2" charset="77"/>
            </a:endParaRPr>
          </a:p>
          <a:p>
            <a:r>
              <a:rPr lang="en-US" sz="2000" dirty="0" err="1">
                <a:latin typeface="Monaco" pitchFamily="2" charset="77"/>
              </a:rPr>
              <a:t>ui</a:t>
            </a:r>
            <a:r>
              <a:rPr lang="en-US" sz="2000" dirty="0">
                <a:latin typeface="Monaco" pitchFamily="2" charset="77"/>
              </a:rPr>
              <a:t> &lt;- </a:t>
            </a:r>
            <a:r>
              <a:rPr lang="en-US" sz="2000" b="1" dirty="0">
                <a:solidFill>
                  <a:srgbClr val="990000"/>
                </a:solidFill>
                <a:latin typeface="Monaco" pitchFamily="2" charset="77"/>
              </a:rPr>
              <a:t>...</a:t>
            </a:r>
            <a:r>
              <a:rPr lang="en-US" sz="2000" dirty="0">
                <a:latin typeface="Monaco" pitchFamily="2" charset="77"/>
              </a:rPr>
              <a:t> </a:t>
            </a:r>
          </a:p>
          <a:p>
            <a:endParaRPr lang="en-US" sz="2000" dirty="0">
              <a:latin typeface="Monaco" pitchFamily="2" charset="77"/>
            </a:endParaRPr>
          </a:p>
          <a:p>
            <a:r>
              <a:rPr lang="en-US" sz="2000" dirty="0">
                <a:latin typeface="Monaco" pitchFamily="2" charset="77"/>
              </a:rPr>
              <a:t>server &lt;- </a:t>
            </a:r>
            <a:r>
              <a:rPr lang="en-US" sz="2000" b="1" dirty="0">
                <a:solidFill>
                  <a:srgbClr val="990000"/>
                </a:solidFill>
                <a:latin typeface="Monaco" pitchFamily="2" charset="77"/>
              </a:rPr>
              <a:t>...</a:t>
            </a:r>
            <a:r>
              <a:rPr lang="en-US" sz="2000" dirty="0">
                <a:latin typeface="Monaco" pitchFamily="2" charset="77"/>
              </a:rPr>
              <a:t> </a:t>
            </a:r>
          </a:p>
          <a:p>
            <a:endParaRPr lang="en-US" sz="2000" dirty="0">
              <a:latin typeface="Monaco" pitchFamily="2" charset="77"/>
            </a:endParaRPr>
          </a:p>
          <a:p>
            <a:r>
              <a:rPr lang="en-US" sz="2000" dirty="0" err="1">
                <a:latin typeface="Monaco" pitchFamily="2" charset="77"/>
              </a:rPr>
              <a:t>shinyApp</a:t>
            </a:r>
            <a:r>
              <a:rPr lang="en-US" sz="2000" dirty="0">
                <a:latin typeface="Monaco" pitchFamily="2" charset="77"/>
              </a:rPr>
              <a:t>(</a:t>
            </a:r>
            <a:r>
              <a:rPr lang="en-US" sz="2000" dirty="0" err="1">
                <a:latin typeface="Monaco" pitchFamily="2" charset="77"/>
              </a:rPr>
              <a:t>ui</a:t>
            </a:r>
            <a:r>
              <a:rPr lang="en-US" sz="2000" dirty="0">
                <a:latin typeface="Monaco" pitchFamily="2" charset="77"/>
              </a:rPr>
              <a:t> = </a:t>
            </a:r>
            <a:r>
              <a:rPr lang="en-US" sz="2000" dirty="0" err="1">
                <a:latin typeface="Monaco" pitchFamily="2" charset="77"/>
              </a:rPr>
              <a:t>ui</a:t>
            </a:r>
            <a:r>
              <a:rPr lang="en-US" sz="2000" dirty="0">
                <a:latin typeface="Monaco" pitchFamily="2" charset="77"/>
              </a:rPr>
              <a:t>, server = server)</a:t>
            </a:r>
          </a:p>
        </p:txBody>
      </p:sp>
    </p:spTree>
    <p:extLst>
      <p:ext uri="{BB962C8B-B14F-4D97-AF65-F5344CB8AC3E}">
        <p14:creationId xmlns:p14="http://schemas.microsoft.com/office/powerpoint/2010/main" val="39503798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E120DC-A85D-734F-9417-6C1673096D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a Shiny App look like?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2F5194D-2976-A34A-8EC8-6452F8A3AB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2996" y="942415"/>
            <a:ext cx="8295367" cy="6228822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62F347-073C-4F47-AAA8-85765E7ED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15/05/2019</a:t>
            </a:fld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F8AFB5-3EDE-2A4C-A4C4-A6459ED5BF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082424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9E5109-AC1A-3446-8CAC-7DAEFC8A8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UI elements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4B1510-7B43-EA4C-8D2B-C389457571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63CBA-FE51-40BA-9B41-89C7FDAF5BF4}" type="datetime1">
              <a:rPr lang="en-GB" smtClean="0"/>
              <a:t>15/05/2019</a:t>
            </a:fld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64E82C-D406-CB4E-AD5A-55B9F5F31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926C-488A-4E3E-9C21-57CAA120E114}" type="slidenum">
              <a:rPr lang="en-GB" smtClean="0"/>
              <a:t>9</a:t>
            </a:fld>
            <a:endParaRPr lang="en-GB" dirty="0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1FB5CA00-35B4-8C41-9BA1-FB94B1B9FE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37458" y="882876"/>
            <a:ext cx="6459633" cy="6321040"/>
          </a:xfr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C6F62CAF-A29D-BB47-BDE0-4CE56138A97B}"/>
              </a:ext>
            </a:extLst>
          </p:cNvPr>
          <p:cNvSpPr/>
          <p:nvPr/>
        </p:nvSpPr>
        <p:spPr>
          <a:xfrm>
            <a:off x="1852550" y="2073875"/>
            <a:ext cx="1745674" cy="452880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CAD940A-6728-4840-8D18-2EFC183EDE1D}"/>
              </a:ext>
            </a:extLst>
          </p:cNvPr>
          <p:cNvSpPr/>
          <p:nvPr/>
        </p:nvSpPr>
        <p:spPr>
          <a:xfrm>
            <a:off x="3645725" y="2073875"/>
            <a:ext cx="3716976" cy="452880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12C23BB-82DB-EB48-88AF-6F4F54B192F7}"/>
              </a:ext>
            </a:extLst>
          </p:cNvPr>
          <p:cNvSpPr txBox="1"/>
          <p:nvPr/>
        </p:nvSpPr>
        <p:spPr>
          <a:xfrm>
            <a:off x="6922771" y="1472438"/>
            <a:ext cx="9743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C00000"/>
                </a:solidFill>
              </a:rPr>
              <a:t>Title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5CCA978-953F-9D4B-A38A-4F0D35AC6B0E}"/>
              </a:ext>
            </a:extLst>
          </p:cNvPr>
          <p:cNvSpPr/>
          <p:nvPr/>
        </p:nvSpPr>
        <p:spPr>
          <a:xfrm>
            <a:off x="1852549" y="1472438"/>
            <a:ext cx="5510151" cy="23760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F6B5322-2D14-ED41-ADBF-5825BA3B32C4}"/>
              </a:ext>
            </a:extLst>
          </p:cNvPr>
          <p:cNvSpPr txBox="1"/>
          <p:nvPr/>
        </p:nvSpPr>
        <p:spPr>
          <a:xfrm>
            <a:off x="2952878" y="2110924"/>
            <a:ext cx="9743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C00000"/>
                </a:solidFill>
              </a:rPr>
              <a:t>Sidebar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69033E9-3E25-DD4E-9155-9485463D991C}"/>
              </a:ext>
            </a:extLst>
          </p:cNvPr>
          <p:cNvSpPr txBox="1"/>
          <p:nvPr/>
        </p:nvSpPr>
        <p:spPr>
          <a:xfrm>
            <a:off x="6481708" y="2109475"/>
            <a:ext cx="9743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C00000"/>
                </a:solidFill>
              </a:rPr>
              <a:t>Main Panel</a:t>
            </a:r>
          </a:p>
        </p:txBody>
      </p:sp>
      <p:sp>
        <p:nvSpPr>
          <p:cNvPr id="22" name="Left Brace 21">
            <a:extLst>
              <a:ext uri="{FF2B5EF4-FFF2-40B4-BE49-F238E27FC236}">
                <a16:creationId xmlns:a16="http://schemas.microsoft.com/office/drawing/2014/main" id="{E4185E27-732B-DA45-BB3E-FBA1B5A9EEAB}"/>
              </a:ext>
            </a:extLst>
          </p:cNvPr>
          <p:cNvSpPr/>
          <p:nvPr/>
        </p:nvSpPr>
        <p:spPr>
          <a:xfrm>
            <a:off x="1223158" y="2073875"/>
            <a:ext cx="510639" cy="452880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82D021E-C680-9248-A3A0-8E67265DF260}"/>
              </a:ext>
            </a:extLst>
          </p:cNvPr>
          <p:cNvSpPr txBox="1"/>
          <p:nvPr/>
        </p:nvSpPr>
        <p:spPr>
          <a:xfrm>
            <a:off x="494209" y="4181435"/>
            <a:ext cx="9743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Layout</a:t>
            </a:r>
            <a:endParaRPr lang="en-US" sz="1200" dirty="0">
              <a:solidFill>
                <a:srgbClr val="C00000"/>
              </a:solidFill>
            </a:endParaRPr>
          </a:p>
        </p:txBody>
      </p:sp>
      <p:sp>
        <p:nvSpPr>
          <p:cNvPr id="24" name="Left Brace 23">
            <a:extLst>
              <a:ext uri="{FF2B5EF4-FFF2-40B4-BE49-F238E27FC236}">
                <a16:creationId xmlns:a16="http://schemas.microsoft.com/office/drawing/2014/main" id="{0682112F-92EA-7B43-99E1-1482B75DA12D}"/>
              </a:ext>
            </a:extLst>
          </p:cNvPr>
          <p:cNvSpPr/>
          <p:nvPr/>
        </p:nvSpPr>
        <p:spPr>
          <a:xfrm flipH="1">
            <a:off x="7579885" y="1484313"/>
            <a:ext cx="584399" cy="511836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5CA5441-698D-EA4A-8D93-7E1FC140A1DB}"/>
              </a:ext>
            </a:extLst>
          </p:cNvPr>
          <p:cNvSpPr txBox="1"/>
          <p:nvPr/>
        </p:nvSpPr>
        <p:spPr>
          <a:xfrm>
            <a:off x="8177914" y="3874220"/>
            <a:ext cx="9743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Page</a:t>
            </a:r>
            <a:endParaRPr lang="en-US" sz="12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0394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/>
      <p:bldP spid="18" grpId="0" animBg="1"/>
      <p:bldP spid="20" grpId="1"/>
      <p:bldP spid="21" grpId="0"/>
      <p:bldP spid="22" grpId="0" animBg="1"/>
      <p:bldP spid="23" grpId="0"/>
      <p:bldP spid="24" grpId="2" animBg="1"/>
      <p:bldP spid="25" grpId="0"/>
    </p:bldLst>
  </p:timing>
</p:sld>
</file>

<file path=ppt/theme/theme1.xml><?xml version="1.0" encoding="utf-8"?>
<a:theme xmlns:a="http://schemas.openxmlformats.org/drawingml/2006/main" name="Brugerdefineret design">
  <a:themeElements>
    <a:clrScheme name="KU 2016">
      <a:dk1>
        <a:sysClr val="windowText" lastClr="000000"/>
      </a:dk1>
      <a:lt1>
        <a:sysClr val="window" lastClr="FFFFFF"/>
      </a:lt1>
      <a:dk2>
        <a:srgbClr val="6E6E6E"/>
      </a:dk2>
      <a:lt2>
        <a:srgbClr val="E7E6E6"/>
      </a:lt2>
      <a:accent1>
        <a:srgbClr val="A31D20"/>
      </a:accent1>
      <a:accent2>
        <a:srgbClr val="7B7B7B"/>
      </a:accent2>
      <a:accent3>
        <a:srgbClr val="D49F3A"/>
      </a:accent3>
      <a:accent4>
        <a:srgbClr val="42759B"/>
      </a:accent4>
      <a:accent5>
        <a:srgbClr val="79ADB1"/>
      </a:accent5>
      <a:accent6>
        <a:srgbClr val="779921"/>
      </a:accent6>
      <a:hlink>
        <a:srgbClr val="A31D20"/>
      </a:hlink>
      <a:folHlink>
        <a:srgbClr val="000000"/>
      </a:folHlink>
    </a:clrScheme>
    <a:fontScheme name="KU2016">
      <a:majorFont>
        <a:latin typeface="Microsoft New Tai Lue"/>
        <a:ea typeface=""/>
        <a:cs typeface=""/>
      </a:majorFont>
      <a:minorFont>
        <a:latin typeface="Microsoft New Tai Lue"/>
        <a:ea typeface=""/>
        <a:cs typeface="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4_3_ENG_full.potx" id="{BA07BF57-1690-4CDA-A6CE-486A999FF49D}" vid="{3E573EDA-85E8-4228-B311-E4BE38444BB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-tema">
  <a:themeElements>
    <a:clrScheme name="Kont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ont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4_3_ENG_full</Template>
  <TotalTime>0</TotalTime>
  <Words>485</Words>
  <Application>Microsoft Macintosh PowerPoint</Application>
  <PresentationFormat>On-screen Show (4:3)</PresentationFormat>
  <Paragraphs>194</Paragraphs>
  <Slides>15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Arial</vt:lpstr>
      <vt:lpstr>Calibri</vt:lpstr>
      <vt:lpstr>Helvetica Neue</vt:lpstr>
      <vt:lpstr>Microsoft New Tai Lue</vt:lpstr>
      <vt:lpstr>Monaco</vt:lpstr>
      <vt:lpstr>Times New Roman</vt:lpstr>
      <vt:lpstr>Wingdings</vt:lpstr>
      <vt:lpstr>Brugerdefineret design</vt:lpstr>
      <vt:lpstr>Before we start...</vt:lpstr>
      <vt:lpstr>PowerPoint Presentation</vt:lpstr>
      <vt:lpstr>About me</vt:lpstr>
      <vt:lpstr>At your service today</vt:lpstr>
      <vt:lpstr>Dataset: Iris flowers</vt:lpstr>
      <vt:lpstr>What is Shiny?</vt:lpstr>
      <vt:lpstr>Main Components</vt:lpstr>
      <vt:lpstr>How does a Shiny App look like?</vt:lpstr>
      <vt:lpstr>UI elements</vt:lpstr>
      <vt:lpstr>UI functions</vt:lpstr>
      <vt:lpstr>Skeleton for UI script</vt:lpstr>
      <vt:lpstr>Server Logic</vt:lpstr>
      <vt:lpstr>reactive() and observe()</vt:lpstr>
      <vt:lpstr>Many thanks to...</vt:lpstr>
      <vt:lpstr>Tutorial time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Ali Altıntaş</dc:creator>
  <cp:lastModifiedBy/>
  <cp:revision>1</cp:revision>
  <cp:lastPrinted>2019-03-25T22:44:38Z</cp:lastPrinted>
  <dcterms:created xsi:type="dcterms:W3CDTF">2017-05-09T00:13:20Z</dcterms:created>
  <dcterms:modified xsi:type="dcterms:W3CDTF">2019-05-15T14:05:29Z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 by:">
    <vt:lpwstr>www.skabelon.dk</vt:lpwstr>
  </property>
</Properties>
</file>